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76" r:id="rId3"/>
    <p:sldId id="269" r:id="rId4"/>
    <p:sldId id="267" r:id="rId5"/>
    <p:sldId id="271" r:id="rId6"/>
    <p:sldId id="260" r:id="rId7"/>
    <p:sldId id="273" r:id="rId8"/>
    <p:sldId id="274" r:id="rId9"/>
    <p:sldId id="257" r:id="rId10"/>
    <p:sldId id="272" r:id="rId11"/>
    <p:sldId id="265" r:id="rId12"/>
    <p:sldId id="268" r:id="rId13"/>
    <p:sldId id="261" r:id="rId14"/>
    <p:sldId id="278" r:id="rId15"/>
    <p:sldId id="270" r:id="rId16"/>
    <p:sldId id="279" r:id="rId17"/>
    <p:sldId id="277" r:id="rId18"/>
    <p:sldId id="263" r:id="rId19"/>
    <p:sldId id="266" r:id="rId20"/>
    <p:sldId id="280" r:id="rId21"/>
    <p:sldId id="275" r:id="rId22"/>
    <p:sldId id="282" r:id="rId23"/>
    <p:sldId id="28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392" y="9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92F894-4EFE-1740-BAF5-FB55A8E0D89E}" type="datetimeFigureOut">
              <a:rPr lang="en-US" smtClean="0"/>
              <a:t>29/09/2014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8913FB-F4C8-1648-AA74-9675DEE374CC}" type="slidenum">
              <a:rPr lang="en-US" smtClean="0"/>
              <a:t>‹#›</a:t>
            </a:fld>
            <a:endParaRPr lang="en-US"/>
          </a:p>
        </p:txBody>
      </p:sp>
    </p:spTree>
    <p:extLst>
      <p:ext uri="{BB962C8B-B14F-4D97-AF65-F5344CB8AC3E}">
        <p14:creationId xmlns:p14="http://schemas.microsoft.com/office/powerpoint/2010/main" val="1625707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709235-4AAF-8D49-A705-F9C84843D377}" type="datetimeFigureOut">
              <a:rPr lang="en-US" smtClean="0"/>
              <a:t>29/09/2014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72D4C9-9672-B04D-B9B2-FB0D022F1638}" type="slidenum">
              <a:rPr lang="en-US" smtClean="0"/>
              <a:t>‹#›</a:t>
            </a:fld>
            <a:endParaRPr lang="en-US"/>
          </a:p>
        </p:txBody>
      </p:sp>
    </p:spTree>
    <p:extLst>
      <p:ext uri="{BB962C8B-B14F-4D97-AF65-F5344CB8AC3E}">
        <p14:creationId xmlns:p14="http://schemas.microsoft.com/office/powerpoint/2010/main" val="7138689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a big thank you also to the </a:t>
            </a:r>
            <a:r>
              <a:rPr lang="en-US" baseline="0" dirty="0" err="1" smtClean="0"/>
              <a:t>organisers</a:t>
            </a:r>
            <a:r>
              <a:rPr lang="en-US" baseline="0" dirty="0" smtClean="0"/>
              <a:t> for inviting my team to make a presentation and to our local host for providing an excellent environment for furthering of scientific collaborations. I will present our concept for a mission to carry out an all sky survey and pointed observation in 5 discreet far-infrared </a:t>
            </a:r>
            <a:r>
              <a:rPr lang="en-US" baseline="0" dirty="0" err="1" smtClean="0"/>
              <a:t>spectroscopiuc</a:t>
            </a:r>
            <a:r>
              <a:rPr lang="en-US" baseline="0" dirty="0" smtClean="0"/>
              <a:t> bands </a:t>
            </a:r>
            <a:endParaRPr lang="en-US" dirty="0"/>
          </a:p>
        </p:txBody>
      </p:sp>
      <p:sp>
        <p:nvSpPr>
          <p:cNvPr id="4" name="Slide Number Placeholder 3"/>
          <p:cNvSpPr>
            <a:spLocks noGrp="1"/>
          </p:cNvSpPr>
          <p:nvPr>
            <p:ph type="sldNum" sz="quarter" idx="10"/>
          </p:nvPr>
        </p:nvSpPr>
        <p:spPr/>
        <p:txBody>
          <a:bodyPr/>
          <a:lstStyle/>
          <a:p>
            <a:fld id="{9872D4C9-9672-B04D-B9B2-FB0D022F1638}" type="slidenum">
              <a:rPr lang="en-US" smtClean="0"/>
              <a:t>1</a:t>
            </a:fld>
            <a:endParaRPr lang="en-US"/>
          </a:p>
        </p:txBody>
      </p:sp>
    </p:spTree>
    <p:extLst>
      <p:ext uri="{BB962C8B-B14F-4D97-AF65-F5344CB8AC3E}">
        <p14:creationId xmlns:p14="http://schemas.microsoft.com/office/powerpoint/2010/main" val="4195194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Surrey </a:t>
            </a:r>
            <a:r>
              <a:rPr lang="en-US" dirty="0" err="1" smtClean="0"/>
              <a:t>Satelite</a:t>
            </a:r>
            <a:r>
              <a:rPr lang="en-US" dirty="0" smtClean="0"/>
              <a:t> Technology</a:t>
            </a:r>
            <a:r>
              <a:rPr lang="en-US" baseline="0" dirty="0" smtClean="0"/>
              <a:t> limited</a:t>
            </a:r>
          </a:p>
          <a:p>
            <a:r>
              <a:rPr lang="en-US" baseline="0" dirty="0" smtClean="0"/>
              <a:t>Borrow concept of Cheops. Assume same bus and fast 1m FIR telescope FAST=low focal ratio -number telescope, can get away because we have big effective beams, </a:t>
            </a:r>
            <a:r>
              <a:rPr lang="en-US" baseline="0" dirty="0" err="1" smtClean="0"/>
              <a:t>aberations</a:t>
            </a:r>
            <a:r>
              <a:rPr lang="en-US" baseline="0" dirty="0" smtClean="0"/>
              <a:t> don</a:t>
            </a:r>
            <a:r>
              <a:rPr lang="fr-FR" baseline="0" dirty="0" smtClean="0"/>
              <a:t>’</a:t>
            </a:r>
            <a:r>
              <a:rPr lang="en-US" baseline="0" dirty="0" smtClean="0"/>
              <a:t>t matter</a:t>
            </a:r>
          </a:p>
          <a:p>
            <a:r>
              <a:rPr lang="en-US" baseline="0" dirty="0" err="1" smtClean="0"/>
              <a:t>SiC</a:t>
            </a:r>
            <a:r>
              <a:rPr lang="en-US" baseline="0" dirty="0" smtClean="0"/>
              <a:t>: silicon carbide mirror : Herschel or Carbon Fiber Reinforced Polymers ?</a:t>
            </a:r>
          </a:p>
          <a:p>
            <a:endParaRPr lang="en-US" dirty="0"/>
          </a:p>
        </p:txBody>
      </p:sp>
      <p:sp>
        <p:nvSpPr>
          <p:cNvPr id="4" name="Slide Number Placeholder 3"/>
          <p:cNvSpPr>
            <a:spLocks noGrp="1"/>
          </p:cNvSpPr>
          <p:nvPr>
            <p:ph type="sldNum" sz="quarter" idx="10"/>
          </p:nvPr>
        </p:nvSpPr>
        <p:spPr/>
        <p:txBody>
          <a:bodyPr/>
          <a:lstStyle/>
          <a:p>
            <a:fld id="{9872D4C9-9672-B04D-B9B2-FB0D022F1638}" type="slidenum">
              <a:rPr lang="en-US" smtClean="0"/>
              <a:t>14</a:t>
            </a:fld>
            <a:endParaRPr lang="en-US"/>
          </a:p>
        </p:txBody>
      </p:sp>
    </p:spTree>
    <p:extLst>
      <p:ext uri="{BB962C8B-B14F-4D97-AF65-F5344CB8AC3E}">
        <p14:creationId xmlns:p14="http://schemas.microsoft.com/office/powerpoint/2010/main" val="4070935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repeat Prof. </a:t>
            </a:r>
            <a:r>
              <a:rPr lang="en-US" dirty="0" err="1" smtClean="0"/>
              <a:t>Zarnecki’s</a:t>
            </a:r>
            <a:r>
              <a:rPr lang="en-US" dirty="0" smtClean="0"/>
              <a:t> statements when phased with a new mission we should try something that </a:t>
            </a:r>
            <a:r>
              <a:rPr lang="en-US" dirty="0" err="1" smtClean="0"/>
              <a:t>hasn</a:t>
            </a:r>
            <a:r>
              <a:rPr lang="fr-FR" dirty="0" smtClean="0"/>
              <a:t>’</a:t>
            </a:r>
            <a:r>
              <a:rPr lang="en-US" dirty="0" smtClean="0"/>
              <a:t>t been tried before….</a:t>
            </a:r>
          </a:p>
          <a:p>
            <a:r>
              <a:rPr lang="en-US" dirty="0" smtClean="0"/>
              <a:t>But not necessarily ``expensive’’ mission…</a:t>
            </a:r>
          </a:p>
          <a:p>
            <a:endParaRPr lang="en-US" dirty="0"/>
          </a:p>
        </p:txBody>
      </p:sp>
      <p:sp>
        <p:nvSpPr>
          <p:cNvPr id="4" name="Slide Number Placeholder 3"/>
          <p:cNvSpPr>
            <a:spLocks noGrp="1"/>
          </p:cNvSpPr>
          <p:nvPr>
            <p:ph type="sldNum" sz="quarter" idx="10"/>
          </p:nvPr>
        </p:nvSpPr>
        <p:spPr/>
        <p:txBody>
          <a:bodyPr/>
          <a:lstStyle/>
          <a:p>
            <a:fld id="{9872D4C9-9672-B04D-B9B2-FB0D022F1638}" type="slidenum">
              <a:rPr lang="en-US" smtClean="0"/>
              <a:t>15</a:t>
            </a:fld>
            <a:endParaRPr lang="en-US"/>
          </a:p>
        </p:txBody>
      </p:sp>
    </p:spTree>
    <p:extLst>
      <p:ext uri="{BB962C8B-B14F-4D97-AF65-F5344CB8AC3E}">
        <p14:creationId xmlns:p14="http://schemas.microsoft.com/office/powerpoint/2010/main" val="816987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schematic representation of the receivers layout: 5 receiver</a:t>
            </a:r>
            <a:r>
              <a:rPr lang="en-US" baseline="0" dirty="0" smtClean="0"/>
              <a:t> channels arranged with separation</a:t>
            </a:r>
          </a:p>
          <a:p>
            <a:r>
              <a:rPr lang="en-US" baseline="0" dirty="0" smtClean="0"/>
              <a:t>Cooling : at 1.5 THz we go down to 10K</a:t>
            </a:r>
            <a:endParaRPr lang="en-US" dirty="0"/>
          </a:p>
        </p:txBody>
      </p:sp>
      <p:sp>
        <p:nvSpPr>
          <p:cNvPr id="4" name="Slide Number Placeholder 3"/>
          <p:cNvSpPr>
            <a:spLocks noGrp="1"/>
          </p:cNvSpPr>
          <p:nvPr>
            <p:ph type="sldNum" sz="quarter" idx="10"/>
          </p:nvPr>
        </p:nvSpPr>
        <p:spPr/>
        <p:txBody>
          <a:bodyPr/>
          <a:lstStyle/>
          <a:p>
            <a:fld id="{9872D4C9-9672-B04D-B9B2-FB0D022F1638}" type="slidenum">
              <a:rPr lang="en-US" smtClean="0"/>
              <a:t>16</a:t>
            </a:fld>
            <a:endParaRPr lang="en-US"/>
          </a:p>
        </p:txBody>
      </p:sp>
    </p:spTree>
    <p:extLst>
      <p:ext uri="{BB962C8B-B14F-4D97-AF65-F5344CB8AC3E}">
        <p14:creationId xmlns:p14="http://schemas.microsoft.com/office/powerpoint/2010/main" val="2958005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LOCUS : Low Cost Upper Atmosphere</a:t>
            </a:r>
            <a:r>
              <a:rPr lang="en-US" baseline="0" dirty="0" smtClean="0"/>
              <a:t> Sounder</a:t>
            </a:r>
          </a:p>
        </p:txBody>
      </p:sp>
      <p:sp>
        <p:nvSpPr>
          <p:cNvPr id="4" name="Slide Number Placeholder 3"/>
          <p:cNvSpPr>
            <a:spLocks noGrp="1"/>
          </p:cNvSpPr>
          <p:nvPr>
            <p:ph type="sldNum" sz="quarter" idx="10"/>
          </p:nvPr>
        </p:nvSpPr>
        <p:spPr/>
        <p:txBody>
          <a:bodyPr/>
          <a:lstStyle/>
          <a:p>
            <a:fld id="{9872D4C9-9672-B04D-B9B2-FB0D022F1638}" type="slidenum">
              <a:rPr lang="en-US" smtClean="0"/>
              <a:t>17</a:t>
            </a:fld>
            <a:endParaRPr lang="en-US"/>
          </a:p>
        </p:txBody>
      </p:sp>
    </p:spTree>
    <p:extLst>
      <p:ext uri="{BB962C8B-B14F-4D97-AF65-F5344CB8AC3E}">
        <p14:creationId xmlns:p14="http://schemas.microsoft.com/office/powerpoint/2010/main" val="634096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orbit naturally scans 1 degree per day on the sky with (assuming 90 minute orbit) 16 passes/</a:t>
            </a:r>
            <a:r>
              <a:rPr lang="en-US" sz="1200" kern="1200" dirty="0" err="1" smtClean="0">
                <a:solidFill>
                  <a:schemeClr val="tx1"/>
                </a:solidFill>
                <a:latin typeface="+mn-lt"/>
                <a:ea typeface="+mn-ea"/>
                <a:cs typeface="+mn-cs"/>
              </a:rPr>
              <a:t>deg</a:t>
            </a:r>
            <a:r>
              <a:rPr lang="en-US" sz="1200" kern="1200" dirty="0" smtClean="0">
                <a:solidFill>
                  <a:schemeClr val="tx1"/>
                </a:solidFill>
                <a:latin typeface="+mn-lt"/>
                <a:ea typeface="+mn-ea"/>
                <a:cs typeface="+mn-cs"/>
              </a:rPr>
              <a:t> in a day giving ~225 </a:t>
            </a:r>
            <a:r>
              <a:rPr lang="en-US" sz="1200" kern="1200" dirty="0" err="1" smtClean="0">
                <a:solidFill>
                  <a:schemeClr val="tx1"/>
                </a:solidFill>
                <a:latin typeface="+mn-lt"/>
                <a:ea typeface="+mn-ea"/>
                <a:cs typeface="+mn-cs"/>
              </a:rPr>
              <a:t>arcsec</a:t>
            </a:r>
            <a:r>
              <a:rPr lang="en-US" sz="1200" kern="1200" dirty="0" smtClean="0">
                <a:solidFill>
                  <a:schemeClr val="tx1"/>
                </a:solidFill>
                <a:latin typeface="+mn-lt"/>
                <a:ea typeface="+mn-ea"/>
                <a:cs typeface="+mn-cs"/>
              </a:rPr>
              <a:t> strips.</a:t>
            </a:r>
          </a:p>
          <a:p>
            <a:r>
              <a:rPr lang="en-US" sz="1200" kern="1200" dirty="0" smtClean="0">
                <a:solidFill>
                  <a:schemeClr val="tx1"/>
                </a:solidFill>
                <a:latin typeface="+mn-lt"/>
                <a:ea typeface="+mn-ea"/>
                <a:cs typeface="+mn-cs"/>
              </a:rPr>
              <a:t>This implies we will need 5 or 6 diffraction limited detectors in a strip (40</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arcsec</a:t>
            </a:r>
            <a:r>
              <a:rPr lang="en-US" sz="1200" kern="1200" baseline="0" dirty="0" smtClean="0">
                <a:solidFill>
                  <a:schemeClr val="tx1"/>
                </a:solidFill>
                <a:latin typeface="+mn-lt"/>
                <a:ea typeface="+mn-ea"/>
                <a:cs typeface="+mn-cs"/>
              </a:rPr>
              <a:t> beam at 1.5 THz) but somewhat lower at 4.7 THz.</a:t>
            </a:r>
          </a:p>
          <a:p>
            <a:r>
              <a:rPr lang="en-US" sz="1200" kern="1200" baseline="0" dirty="0" smtClean="0">
                <a:solidFill>
                  <a:schemeClr val="tx1"/>
                </a:solidFill>
                <a:latin typeface="+mn-lt"/>
                <a:ea typeface="+mn-ea"/>
                <a:cs typeface="+mn-cs"/>
              </a:rPr>
              <a:t>Perhaps its best to adopt uniform PSF throughout the channels say 80 </a:t>
            </a:r>
            <a:r>
              <a:rPr lang="en-US" sz="1200" kern="1200" baseline="0" dirty="0" err="1" smtClean="0">
                <a:solidFill>
                  <a:schemeClr val="tx1"/>
                </a:solidFill>
                <a:latin typeface="+mn-lt"/>
                <a:ea typeface="+mn-ea"/>
                <a:cs typeface="+mn-cs"/>
              </a:rPr>
              <a:t>arcsec</a:t>
            </a:r>
            <a:r>
              <a:rPr lang="en-US" sz="1200" kern="1200" baseline="0" dirty="0" smtClean="0">
                <a:solidFill>
                  <a:schemeClr val="tx1"/>
                </a:solidFill>
                <a:latin typeface="+mn-lt"/>
                <a:ea typeface="+mn-ea"/>
                <a:cs typeface="+mn-cs"/>
              </a:rPr>
              <a:t>, then we would need 2 -3 detectors.</a:t>
            </a:r>
            <a:endParaRPr lang="en-US" dirty="0"/>
          </a:p>
        </p:txBody>
      </p:sp>
      <p:sp>
        <p:nvSpPr>
          <p:cNvPr id="4" name="Slide Number Placeholder 3"/>
          <p:cNvSpPr>
            <a:spLocks noGrp="1"/>
          </p:cNvSpPr>
          <p:nvPr>
            <p:ph type="sldNum" sz="quarter" idx="10"/>
          </p:nvPr>
        </p:nvSpPr>
        <p:spPr/>
        <p:txBody>
          <a:bodyPr/>
          <a:lstStyle/>
          <a:p>
            <a:fld id="{9872D4C9-9672-B04D-B9B2-FB0D022F1638}" type="slidenum">
              <a:rPr lang="en-US" smtClean="0"/>
              <a:t>20</a:t>
            </a:fld>
            <a:endParaRPr lang="en-US"/>
          </a:p>
        </p:txBody>
      </p:sp>
    </p:spTree>
    <p:extLst>
      <p:ext uri="{BB962C8B-B14F-4D97-AF65-F5344CB8AC3E}">
        <p14:creationId xmlns:p14="http://schemas.microsoft.com/office/powerpoint/2010/main" val="373114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the Dome A Antarctica</a:t>
            </a:r>
            <a:r>
              <a:rPr lang="en-US" baseline="0" dirty="0" smtClean="0"/>
              <a:t> and the 5m telescope and the work that Cheng-</a:t>
            </a:r>
            <a:r>
              <a:rPr lang="en-US" baseline="0" dirty="0" err="1" smtClean="0"/>
              <a:t>Cai</a:t>
            </a:r>
            <a:r>
              <a:rPr lang="en-US" baseline="0" dirty="0" smtClean="0"/>
              <a:t> Shi is doing</a:t>
            </a:r>
            <a:endParaRPr lang="en-US" dirty="0"/>
          </a:p>
        </p:txBody>
      </p:sp>
      <p:sp>
        <p:nvSpPr>
          <p:cNvPr id="4" name="Slide Number Placeholder 3"/>
          <p:cNvSpPr>
            <a:spLocks noGrp="1"/>
          </p:cNvSpPr>
          <p:nvPr>
            <p:ph type="sldNum" sz="quarter" idx="10"/>
          </p:nvPr>
        </p:nvSpPr>
        <p:spPr/>
        <p:txBody>
          <a:bodyPr/>
          <a:lstStyle/>
          <a:p>
            <a:fld id="{9872D4C9-9672-B04D-B9B2-FB0D022F1638}" type="slidenum">
              <a:rPr lang="en-US" smtClean="0"/>
              <a:t>21</a:t>
            </a:fld>
            <a:endParaRPr lang="en-US"/>
          </a:p>
        </p:txBody>
      </p:sp>
    </p:spTree>
    <p:extLst>
      <p:ext uri="{BB962C8B-B14F-4D97-AF65-F5344CB8AC3E}">
        <p14:creationId xmlns:p14="http://schemas.microsoft.com/office/powerpoint/2010/main" val="404162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Infrared</a:t>
            </a:r>
            <a:r>
              <a:rPr lang="en-US" baseline="0" dirty="0" smtClean="0"/>
              <a:t> Astronomy is ``younger’’ than other astronomical disciplines however, great strides have taken place in the last 30 years (since IRAS flew in 1985). Mention previous balloon missions. It is now well established that the cosmic infrared background is at least as strong as the optical one. Another area that benefits from studies in the infrared is that of the early stages of star formation. In spectroscopy the FIR is host to a series of important lines known as cooling lines that provide invaluable insight into the complex physical processes that take place in the ISM    MENTION THE ESA KEY THEMES</a:t>
            </a:r>
          </a:p>
          <a:p>
            <a:endParaRPr lang="en-US" dirty="0"/>
          </a:p>
        </p:txBody>
      </p:sp>
      <p:sp>
        <p:nvSpPr>
          <p:cNvPr id="4" name="Slide Number Placeholder 3"/>
          <p:cNvSpPr>
            <a:spLocks noGrp="1"/>
          </p:cNvSpPr>
          <p:nvPr>
            <p:ph type="sldNum" sz="quarter" idx="10"/>
          </p:nvPr>
        </p:nvSpPr>
        <p:spPr/>
        <p:txBody>
          <a:bodyPr/>
          <a:lstStyle/>
          <a:p>
            <a:fld id="{9872D4C9-9672-B04D-B9B2-FB0D022F1638}" type="slidenum">
              <a:rPr lang="en-US" smtClean="0"/>
              <a:t>3</a:t>
            </a:fld>
            <a:endParaRPr lang="en-US"/>
          </a:p>
        </p:txBody>
      </p:sp>
    </p:spTree>
    <p:extLst>
      <p:ext uri="{BB962C8B-B14F-4D97-AF65-F5344CB8AC3E}">
        <p14:creationId xmlns:p14="http://schemas.microsoft.com/office/powerpoint/2010/main" val="121948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recent advent of the Herschel mission demonstrated the immense power of FIR spectroscopy in </a:t>
            </a:r>
            <a:r>
              <a:rPr lang="en-US" dirty="0" err="1" smtClean="0"/>
              <a:t>disentagling</a:t>
            </a:r>
            <a:r>
              <a:rPr lang="en-US" dirty="0" smtClean="0"/>
              <a:t> the role of atomic, molecular</a:t>
            </a:r>
            <a:r>
              <a:rPr lang="en-US" baseline="0" dirty="0" smtClean="0"/>
              <a:t> and ionic gas in our Galaxy and external galaxies. However, we only seem to have scratched the tip of the iceberg…. Spectroscopic observations on Herschel cover 1% of sky</a:t>
            </a:r>
            <a:endParaRPr lang="en-US" dirty="0"/>
          </a:p>
        </p:txBody>
      </p:sp>
      <p:sp>
        <p:nvSpPr>
          <p:cNvPr id="4" name="Slide Number Placeholder 3"/>
          <p:cNvSpPr>
            <a:spLocks noGrp="1"/>
          </p:cNvSpPr>
          <p:nvPr>
            <p:ph type="sldNum" sz="quarter" idx="10"/>
          </p:nvPr>
        </p:nvSpPr>
        <p:spPr/>
        <p:txBody>
          <a:bodyPr/>
          <a:lstStyle/>
          <a:p>
            <a:fld id="{9872D4C9-9672-B04D-B9B2-FB0D022F1638}" type="slidenum">
              <a:rPr lang="en-US" smtClean="0"/>
              <a:t>4</a:t>
            </a:fld>
            <a:endParaRPr lang="en-US"/>
          </a:p>
        </p:txBody>
      </p:sp>
    </p:spTree>
    <p:extLst>
      <p:ext uri="{BB962C8B-B14F-4D97-AF65-F5344CB8AC3E}">
        <p14:creationId xmlns:p14="http://schemas.microsoft.com/office/powerpoint/2010/main" val="37573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the</a:t>
            </a:r>
            <a:r>
              <a:rPr lang="en-US" baseline="0" dirty="0" smtClean="0"/>
              <a:t> superb imaging capabilities of Herschel SPIRE+PACS we now have a panoramic view of the galactic plane and can answer many important questions: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 much dust is there in the Galaxy, and what fraction of the overall galactic mass does this represent?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 do the proportions of dust to gas vary throughout the Galaxy?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 efficiently do stars form in different parts of the Galaxy?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How similar is our Galaxy to others in terms of star formation?</a:t>
            </a:r>
          </a:p>
          <a:p>
            <a:endParaRPr lang="en-US" dirty="0"/>
          </a:p>
        </p:txBody>
      </p:sp>
      <p:sp>
        <p:nvSpPr>
          <p:cNvPr id="4" name="Slide Number Placeholder 3"/>
          <p:cNvSpPr>
            <a:spLocks noGrp="1"/>
          </p:cNvSpPr>
          <p:nvPr>
            <p:ph type="sldNum" sz="quarter" idx="10"/>
          </p:nvPr>
        </p:nvSpPr>
        <p:spPr/>
        <p:txBody>
          <a:bodyPr/>
          <a:lstStyle/>
          <a:p>
            <a:fld id="{9872D4C9-9672-B04D-B9B2-FB0D022F1638}" type="slidenum">
              <a:rPr lang="en-US" smtClean="0"/>
              <a:t>5</a:t>
            </a:fld>
            <a:endParaRPr lang="en-US"/>
          </a:p>
        </p:txBody>
      </p:sp>
    </p:spTree>
    <p:extLst>
      <p:ext uri="{BB962C8B-B14F-4D97-AF65-F5344CB8AC3E}">
        <p14:creationId xmlns:p14="http://schemas.microsoft.com/office/powerpoint/2010/main" val="406206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FIRAS instrument on COBE conducted a low resolution (spectral/angular) mapping of the [CII] in our Galaxy aiming to disentangle contributions from the cold neutral </a:t>
            </a:r>
            <a:r>
              <a:rPr lang="en-US" baseline="0" dirty="0" err="1" smtClean="0"/>
              <a:t>vs</a:t>
            </a:r>
            <a:r>
              <a:rPr lang="en-US" baseline="0" dirty="0" smtClean="0"/>
              <a:t> warm </a:t>
            </a:r>
            <a:r>
              <a:rPr lang="en-US" baseline="0" dirty="0" err="1" smtClean="0"/>
              <a:t>matetial</a:t>
            </a:r>
            <a:r>
              <a:rPr lang="en-US" baseline="0" dirty="0" smtClean="0"/>
              <a:t> and PDR (</a:t>
            </a:r>
            <a:r>
              <a:rPr lang="en-US" baseline="0" dirty="0" err="1" smtClean="0"/>
              <a:t>ie</a:t>
            </a:r>
            <a:r>
              <a:rPr lang="en-US" baseline="0" dirty="0" smtClean="0"/>
              <a:t> neutral </a:t>
            </a:r>
            <a:r>
              <a:rPr lang="en-US" baseline="0" dirty="0" err="1" smtClean="0"/>
              <a:t>vs</a:t>
            </a:r>
            <a:r>
              <a:rPr lang="en-US" baseline="0" dirty="0" smtClean="0"/>
              <a:t> ionized)</a:t>
            </a:r>
          </a:p>
          <a:p>
            <a:r>
              <a:rPr lang="en-US" dirty="0" smtClean="0"/>
              <a:t>They found that in the Galactic plane the [CII] and [NII] distributions were similar</a:t>
            </a:r>
            <a:r>
              <a:rPr lang="en-US" baseline="0" dirty="0" smtClean="0"/>
              <a:t> but the intensities are different. C+ arises from cold neutral medium whereas NII from warm ionized medium. Studying these important cooling lines can help us </a:t>
            </a:r>
            <a:r>
              <a:rPr lang="en-US" baseline="0" dirty="0" err="1" smtClean="0"/>
              <a:t>disentagle</a:t>
            </a:r>
            <a:r>
              <a:rPr lang="en-US" baseline="0" dirty="0" smtClean="0"/>
              <a:t> the phases of the ISM. At high galactic latitude the C+ emission fall faster than IR indicating that the high galactic </a:t>
            </a:r>
            <a:r>
              <a:rPr lang="en-US" baseline="0" dirty="0" err="1" smtClean="0"/>
              <a:t>latitute</a:t>
            </a:r>
            <a:r>
              <a:rPr lang="en-US" baseline="0" dirty="0" smtClean="0"/>
              <a:t> fir </a:t>
            </a:r>
            <a:r>
              <a:rPr lang="en-US" baseline="0" dirty="0" err="1" smtClean="0"/>
              <a:t>emissio</a:t>
            </a:r>
            <a:r>
              <a:rPr lang="en-US" baseline="0" dirty="0" smtClean="0"/>
              <a:t> n has a different origin.</a:t>
            </a:r>
            <a:endParaRPr lang="en-US" dirty="0"/>
          </a:p>
        </p:txBody>
      </p:sp>
      <p:sp>
        <p:nvSpPr>
          <p:cNvPr id="4" name="Slide Number Placeholder 3"/>
          <p:cNvSpPr>
            <a:spLocks noGrp="1"/>
          </p:cNvSpPr>
          <p:nvPr>
            <p:ph type="sldNum" sz="quarter" idx="10"/>
          </p:nvPr>
        </p:nvSpPr>
        <p:spPr/>
        <p:txBody>
          <a:bodyPr/>
          <a:lstStyle/>
          <a:p>
            <a:fld id="{9872D4C9-9672-B04D-B9B2-FB0D022F1638}" type="slidenum">
              <a:rPr lang="en-US" smtClean="0"/>
              <a:t>6</a:t>
            </a:fld>
            <a:endParaRPr lang="en-US"/>
          </a:p>
        </p:txBody>
      </p:sp>
    </p:spTree>
    <p:extLst>
      <p:ext uri="{BB962C8B-B14F-4D97-AF65-F5344CB8AC3E}">
        <p14:creationId xmlns:p14="http://schemas.microsoft.com/office/powerpoint/2010/main" val="387605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Subsequent </a:t>
            </a:r>
            <a:r>
              <a:rPr lang="en-US" dirty="0" err="1" smtClean="0"/>
              <a:t>ballon</a:t>
            </a:r>
            <a:r>
              <a:rPr lang="en-US" dirty="0" smtClean="0"/>
              <a:t> born missions line BICE but again limited survey and resolution</a:t>
            </a:r>
            <a:endParaRPr lang="en-US" dirty="0"/>
          </a:p>
        </p:txBody>
      </p:sp>
      <p:sp>
        <p:nvSpPr>
          <p:cNvPr id="4" name="Slide Number Placeholder 3"/>
          <p:cNvSpPr>
            <a:spLocks noGrp="1"/>
          </p:cNvSpPr>
          <p:nvPr>
            <p:ph type="sldNum" sz="quarter" idx="10"/>
          </p:nvPr>
        </p:nvSpPr>
        <p:spPr/>
        <p:txBody>
          <a:bodyPr/>
          <a:lstStyle/>
          <a:p>
            <a:fld id="{9872D4C9-9672-B04D-B9B2-FB0D022F1638}" type="slidenum">
              <a:rPr lang="en-US" smtClean="0"/>
              <a:t>7</a:t>
            </a:fld>
            <a:endParaRPr lang="en-US"/>
          </a:p>
        </p:txBody>
      </p:sp>
    </p:spTree>
    <p:extLst>
      <p:ext uri="{BB962C8B-B14F-4D97-AF65-F5344CB8AC3E}">
        <p14:creationId xmlns:p14="http://schemas.microsoft.com/office/powerpoint/2010/main" val="85664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recently the HIFI carried out a survey of [CII] in the Galaxy The Galactic Observations of Terahertz C+: – Galactic Plane,</a:t>
            </a:r>
            <a:r>
              <a:rPr lang="en-US" baseline="0" dirty="0" smtClean="0"/>
              <a:t> looked at various LOS :</a:t>
            </a:r>
          </a:p>
          <a:p>
            <a:r>
              <a:rPr lang="en-US" sz="1200" b="0" i="0" u="none" strike="noStrike" kern="1200" baseline="0" dirty="0" smtClean="0">
                <a:solidFill>
                  <a:schemeClr val="tx1"/>
                </a:solidFill>
                <a:latin typeface="+mn-lt"/>
                <a:ea typeface="+mn-ea"/>
                <a:cs typeface="+mn-cs"/>
              </a:rPr>
              <a:t>CII important for understanding the life cycle of ISM</a:t>
            </a:r>
          </a:p>
          <a:p>
            <a:r>
              <a:rPr lang="en-US" sz="1200" b="0" i="0" u="none" strike="noStrike" kern="1200" baseline="0" dirty="0" smtClean="0">
                <a:solidFill>
                  <a:schemeClr val="tx1"/>
                </a:solidFill>
                <a:latin typeface="+mn-lt"/>
                <a:ea typeface="+mn-ea"/>
                <a:cs typeface="+mn-cs"/>
              </a:rPr>
              <a:t>Velocity-resolved observations of [C ii] are the most powerful technique available to disentangle the emission produced by</a:t>
            </a:r>
          </a:p>
          <a:p>
            <a:r>
              <a:rPr lang="en-US" sz="1200" b="0" i="0" u="none" strike="noStrike" kern="1200" baseline="0" dirty="0" smtClean="0">
                <a:solidFill>
                  <a:schemeClr val="tx1"/>
                </a:solidFill>
                <a:latin typeface="+mn-lt"/>
                <a:ea typeface="+mn-ea"/>
                <a:cs typeface="+mn-cs"/>
              </a:rPr>
              <a:t>these components. These observations can also be used to trace CO-dark H2 gas and determine the total mass of the ISM.</a:t>
            </a:r>
          </a:p>
          <a:p>
            <a:r>
              <a:rPr lang="en-US" sz="1200" b="0" i="0" u="none" strike="noStrike" kern="1200" baseline="0" dirty="0" smtClean="0">
                <a:solidFill>
                  <a:schemeClr val="tx1"/>
                </a:solidFill>
                <a:latin typeface="+mn-lt"/>
                <a:ea typeface="+mn-ea"/>
                <a:cs typeface="+mn-cs"/>
              </a:rPr>
              <a:t>Methods. The Galactic Observations of Terahertz C+ (GOTC+) project surveys the [C ii] 158 </a:t>
            </a:r>
            <a:r>
              <a:rPr lang="en-US" sz="1200" b="0" i="0" u="none" strike="noStrike" kern="1200" baseline="0" dirty="0" err="1" smtClean="0">
                <a:solidFill>
                  <a:schemeClr val="tx1"/>
                </a:solidFill>
                <a:latin typeface="+mn-lt"/>
                <a:ea typeface="+mn-ea"/>
                <a:cs typeface="+mn-cs"/>
              </a:rPr>
              <a:t>μm</a:t>
            </a:r>
            <a:r>
              <a:rPr lang="en-US" sz="1200" b="0" i="0" u="none" strike="noStrike" kern="1200" baseline="0" dirty="0" smtClean="0">
                <a:solidFill>
                  <a:schemeClr val="tx1"/>
                </a:solidFill>
                <a:latin typeface="+mn-lt"/>
                <a:ea typeface="+mn-ea"/>
                <a:cs typeface="+mn-cs"/>
              </a:rPr>
              <a:t> line over the entire Galactic</a:t>
            </a:r>
            <a:endParaRPr lang="en-US" dirty="0"/>
          </a:p>
        </p:txBody>
      </p:sp>
      <p:sp>
        <p:nvSpPr>
          <p:cNvPr id="4" name="Slide Number Placeholder 3"/>
          <p:cNvSpPr>
            <a:spLocks noGrp="1"/>
          </p:cNvSpPr>
          <p:nvPr>
            <p:ph type="sldNum" sz="quarter" idx="10"/>
          </p:nvPr>
        </p:nvSpPr>
        <p:spPr/>
        <p:txBody>
          <a:bodyPr/>
          <a:lstStyle/>
          <a:p>
            <a:fld id="{9872D4C9-9672-B04D-B9B2-FB0D022F1638}" type="slidenum">
              <a:rPr lang="en-US" smtClean="0"/>
              <a:t>8</a:t>
            </a:fld>
            <a:endParaRPr lang="en-US"/>
          </a:p>
        </p:txBody>
      </p:sp>
    </p:spTree>
    <p:extLst>
      <p:ext uri="{BB962C8B-B14F-4D97-AF65-F5344CB8AC3E}">
        <p14:creationId xmlns:p14="http://schemas.microsoft.com/office/powerpoint/2010/main" val="784485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points </a:t>
            </a:r>
            <a:r>
              <a:rPr lang="en-US" dirty="0" smtClean="0"/>
              <a:t> point to make</a:t>
            </a:r>
          </a:p>
          <a:p>
            <a:endParaRPr lang="en-US" dirty="0" smtClean="0"/>
          </a:p>
          <a:p>
            <a:r>
              <a:rPr lang="en-US" dirty="0" smtClean="0"/>
              <a:t>What</a:t>
            </a:r>
            <a:r>
              <a:rPr lang="en-US" baseline="0" dirty="0" smtClean="0"/>
              <a:t> are the characteristics of the new mission?</a:t>
            </a:r>
          </a:p>
          <a:p>
            <a:r>
              <a:rPr lang="en-US" baseline="0" dirty="0" smtClean="0"/>
              <a:t>Resolution is key….</a:t>
            </a:r>
          </a:p>
          <a:p>
            <a:r>
              <a:rPr lang="en-US" dirty="0" smtClean="0"/>
              <a:t>And of course sensitivity</a:t>
            </a:r>
          </a:p>
          <a:p>
            <a:endParaRPr lang="en-US" dirty="0"/>
          </a:p>
        </p:txBody>
      </p:sp>
      <p:sp>
        <p:nvSpPr>
          <p:cNvPr id="4" name="Slide Number Placeholder 3"/>
          <p:cNvSpPr>
            <a:spLocks noGrp="1"/>
          </p:cNvSpPr>
          <p:nvPr>
            <p:ph type="sldNum" sz="quarter" idx="10"/>
          </p:nvPr>
        </p:nvSpPr>
        <p:spPr/>
        <p:txBody>
          <a:bodyPr/>
          <a:lstStyle/>
          <a:p>
            <a:fld id="{9872D4C9-9672-B04D-B9B2-FB0D022F1638}" type="slidenum">
              <a:rPr lang="en-US" smtClean="0"/>
              <a:t>12</a:t>
            </a:fld>
            <a:endParaRPr lang="en-US"/>
          </a:p>
        </p:txBody>
      </p:sp>
    </p:spTree>
    <p:extLst>
      <p:ext uri="{BB962C8B-B14F-4D97-AF65-F5344CB8AC3E}">
        <p14:creationId xmlns:p14="http://schemas.microsoft.com/office/powerpoint/2010/main" val="51989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thinking about FIR</a:t>
            </a:r>
            <a:r>
              <a:rPr lang="en-US" baseline="0" dirty="0" smtClean="0"/>
              <a:t> spectroscopy from space the choice is superconducting receivers</a:t>
            </a:r>
            <a:endParaRPr lang="en-US" dirty="0" smtClean="0"/>
          </a:p>
          <a:p>
            <a:r>
              <a:rPr lang="en-US" dirty="0" smtClean="0"/>
              <a:t>Given that</a:t>
            </a:r>
            <a:r>
              <a:rPr lang="en-US" baseline="0" dirty="0" smtClean="0"/>
              <a:t> a spacecraft in the small mission category use of 4K cooling systems is prohibitive. We therefore propose to use an alternative and well known detection technology that relies on semiconductor (</a:t>
            </a:r>
            <a:r>
              <a:rPr lang="en-US" baseline="0" dirty="0" err="1" smtClean="0"/>
              <a:t>Scottky</a:t>
            </a:r>
            <a:r>
              <a:rPr lang="en-US" baseline="0" dirty="0" smtClean="0"/>
              <a:t>) diode mixing </a:t>
            </a:r>
            <a:r>
              <a:rPr lang="en-US" sz="1200" b="0" i="0" u="none" strike="noStrike" kern="1200" baseline="0" dirty="0" smtClean="0">
                <a:solidFill>
                  <a:schemeClr val="tx1"/>
                </a:solidFill>
                <a:latin typeface="+mn-lt"/>
                <a:ea typeface="+mn-ea"/>
                <a:cs typeface="+mn-cs"/>
              </a:rPr>
              <a:t>which has the distinct advantage of higher ambient temperature operation, typically ~20K for best sensitivity.</a:t>
            </a:r>
          </a:p>
          <a:p>
            <a:r>
              <a:rPr lang="en-US" sz="1200" b="0" i="0" u="none" strike="noStrike" kern="1200" baseline="0" dirty="0" smtClean="0">
                <a:solidFill>
                  <a:schemeClr val="tx1"/>
                </a:solidFill>
                <a:latin typeface="+mn-lt"/>
                <a:ea typeface="+mn-ea"/>
                <a:cs typeface="+mn-cs"/>
              </a:rPr>
              <a:t>Although NOT as </a:t>
            </a:r>
            <a:r>
              <a:rPr lang="en-US" sz="1200" b="0" i="0" u="none" strike="noStrike" kern="1200" baseline="0" dirty="0" err="1" smtClean="0">
                <a:solidFill>
                  <a:schemeClr val="tx1"/>
                </a:solidFill>
                <a:latin typeface="+mn-lt"/>
                <a:ea typeface="+mn-ea"/>
                <a:cs typeface="+mn-cs"/>
              </a:rPr>
              <a:t>sensitivite</a:t>
            </a:r>
            <a:r>
              <a:rPr lang="en-US" sz="1200" b="0" i="0" u="none" strike="noStrike" kern="1200" baseline="0" dirty="0" smtClean="0">
                <a:solidFill>
                  <a:schemeClr val="tx1"/>
                </a:solidFill>
                <a:latin typeface="+mn-lt"/>
                <a:ea typeface="+mn-ea"/>
                <a:cs typeface="+mn-cs"/>
              </a:rPr>
              <a:t> as superconducting receivers still </a:t>
            </a:r>
            <a:r>
              <a:rPr lang="en-US" sz="1200" b="0" i="0" u="none" strike="noStrike" kern="1200" baseline="0" dirty="0" err="1" smtClean="0">
                <a:solidFill>
                  <a:schemeClr val="tx1"/>
                </a:solidFill>
                <a:latin typeface="+mn-lt"/>
                <a:ea typeface="+mn-ea"/>
                <a:cs typeface="+mn-cs"/>
              </a:rPr>
              <a:t>ecellent</a:t>
            </a:r>
            <a:r>
              <a:rPr lang="en-US" sz="1200" b="0" i="0" u="none" strike="noStrike" kern="1200" baseline="0" dirty="0" smtClean="0">
                <a:solidFill>
                  <a:schemeClr val="tx1"/>
                </a:solidFill>
                <a:latin typeface="+mn-lt"/>
                <a:ea typeface="+mn-ea"/>
                <a:cs typeface="+mn-cs"/>
              </a:rPr>
              <a:t> sensitivity and S/N.</a:t>
            </a:r>
          </a:p>
          <a:p>
            <a:r>
              <a:rPr lang="en-US" sz="1200" b="0" i="0" u="none" strike="noStrike" kern="1200" baseline="0" dirty="0" smtClean="0">
                <a:solidFill>
                  <a:schemeClr val="tx1"/>
                </a:solidFill>
                <a:latin typeface="+mn-lt"/>
                <a:ea typeface="+mn-ea"/>
                <a:cs typeface="+mn-cs"/>
              </a:rPr>
              <a:t>Noise Temp: 4000K at 1.5 THz , 1MHz. / 50,000K at 4.7K (assuming cooling down to 40-50K)</a:t>
            </a:r>
          </a:p>
          <a:p>
            <a:r>
              <a:rPr lang="en-US" sz="1200" b="0" i="0" u="none" strike="noStrike" kern="1200" baseline="0" dirty="0" smtClean="0">
                <a:solidFill>
                  <a:schemeClr val="tx1"/>
                </a:solidFill>
                <a:latin typeface="+mn-lt"/>
                <a:ea typeface="+mn-ea"/>
                <a:cs typeface="+mn-cs"/>
              </a:rPr>
              <a:t>QCLs have been demonstrated </a:t>
            </a:r>
            <a:r>
              <a:rPr lang="en-US" sz="1200" b="0" i="0" u="none" strike="noStrike" kern="1200" baseline="0" dirty="0" err="1" smtClean="0">
                <a:solidFill>
                  <a:schemeClr val="tx1"/>
                </a:solidFill>
                <a:latin typeface="+mn-lt"/>
                <a:ea typeface="+mn-ea"/>
                <a:cs typeface="+mn-cs"/>
              </a:rPr>
              <a:t>tp</a:t>
            </a:r>
            <a:r>
              <a:rPr lang="en-US" sz="1200" b="0" i="0" u="none" strike="noStrike" kern="1200" baseline="0" dirty="0" smtClean="0">
                <a:solidFill>
                  <a:schemeClr val="tx1"/>
                </a:solidFill>
                <a:latin typeface="+mn-lt"/>
                <a:ea typeface="+mn-ea"/>
                <a:cs typeface="+mn-cs"/>
              </a:rPr>
              <a:t> provide 5mW continuous power at 40K. This value can go up to 10mW expectation and higher temp</a:t>
            </a:r>
          </a:p>
        </p:txBody>
      </p:sp>
      <p:sp>
        <p:nvSpPr>
          <p:cNvPr id="4" name="Slide Number Placeholder 3"/>
          <p:cNvSpPr>
            <a:spLocks noGrp="1"/>
          </p:cNvSpPr>
          <p:nvPr>
            <p:ph type="sldNum" sz="quarter" idx="10"/>
          </p:nvPr>
        </p:nvSpPr>
        <p:spPr/>
        <p:txBody>
          <a:bodyPr/>
          <a:lstStyle/>
          <a:p>
            <a:fld id="{9872D4C9-9672-B04D-B9B2-FB0D022F1638}" type="slidenum">
              <a:rPr lang="en-US" smtClean="0"/>
              <a:t>13</a:t>
            </a:fld>
            <a:endParaRPr lang="en-US"/>
          </a:p>
        </p:txBody>
      </p:sp>
    </p:spTree>
    <p:extLst>
      <p:ext uri="{BB962C8B-B14F-4D97-AF65-F5344CB8AC3E}">
        <p14:creationId xmlns:p14="http://schemas.microsoft.com/office/powerpoint/2010/main" val="1275371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E04843D-9D79-CC47-87F7-E7D080B6A9F3}" type="datetime1">
              <a:rPr lang="en-GB" smtClean="0"/>
              <a:t>29/09/2014</a:t>
            </a:fld>
            <a:endParaRPr lang="en-US"/>
          </a:p>
        </p:txBody>
      </p:sp>
      <p:sp>
        <p:nvSpPr>
          <p:cNvPr id="5" name="Footer Placeholder 4"/>
          <p:cNvSpPr>
            <a:spLocks noGrp="1"/>
          </p:cNvSpPr>
          <p:nvPr>
            <p:ph type="ftr" sz="quarter" idx="11"/>
          </p:nvPr>
        </p:nvSpPr>
        <p:spPr/>
        <p:txBody>
          <a:bodyPr/>
          <a:lstStyle/>
          <a:p>
            <a:r>
              <a:rPr lang="en-US" smtClean="0"/>
              <a:t>1st ESA-CAS Workshop </a:t>
            </a:r>
            <a:endParaRPr lang="en-US"/>
          </a:p>
        </p:txBody>
      </p:sp>
      <p:sp>
        <p:nvSpPr>
          <p:cNvPr id="6" name="Slide Number Placeholder 5"/>
          <p:cNvSpPr>
            <a:spLocks noGrp="1"/>
          </p:cNvSpPr>
          <p:nvPr>
            <p:ph type="sldNum" sz="quarter" idx="12"/>
          </p:nvPr>
        </p:nvSpPr>
        <p:spPr/>
        <p:txBody>
          <a:bodyPr/>
          <a:lstStyle/>
          <a:p>
            <a:fld id="{B670E4B5-F82F-D24E-8178-68564115F274}" type="slidenum">
              <a:rPr lang="en-US" smtClean="0"/>
              <a:t>‹#›</a:t>
            </a:fld>
            <a:endParaRPr lang="en-US"/>
          </a:p>
        </p:txBody>
      </p:sp>
    </p:spTree>
    <p:extLst>
      <p:ext uri="{BB962C8B-B14F-4D97-AF65-F5344CB8AC3E}">
        <p14:creationId xmlns:p14="http://schemas.microsoft.com/office/powerpoint/2010/main" val="44975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5C248E2-0E82-7841-9A91-B2E1A7A2B78A}" type="datetime1">
              <a:rPr lang="en-GB" smtClean="0"/>
              <a:t>29/09/2014</a:t>
            </a:fld>
            <a:endParaRPr lang="en-US"/>
          </a:p>
        </p:txBody>
      </p:sp>
      <p:sp>
        <p:nvSpPr>
          <p:cNvPr id="5" name="Footer Placeholder 4"/>
          <p:cNvSpPr>
            <a:spLocks noGrp="1"/>
          </p:cNvSpPr>
          <p:nvPr>
            <p:ph type="ftr" sz="quarter" idx="11"/>
          </p:nvPr>
        </p:nvSpPr>
        <p:spPr/>
        <p:txBody>
          <a:bodyPr/>
          <a:lstStyle/>
          <a:p>
            <a:r>
              <a:rPr lang="en-US" smtClean="0"/>
              <a:t>1st ESA-CAS Workshop </a:t>
            </a:r>
            <a:endParaRPr lang="en-US"/>
          </a:p>
        </p:txBody>
      </p:sp>
      <p:sp>
        <p:nvSpPr>
          <p:cNvPr id="6" name="Slide Number Placeholder 5"/>
          <p:cNvSpPr>
            <a:spLocks noGrp="1"/>
          </p:cNvSpPr>
          <p:nvPr>
            <p:ph type="sldNum" sz="quarter" idx="12"/>
          </p:nvPr>
        </p:nvSpPr>
        <p:spPr/>
        <p:txBody>
          <a:bodyPr/>
          <a:lstStyle/>
          <a:p>
            <a:fld id="{B670E4B5-F82F-D24E-8178-68564115F274}" type="slidenum">
              <a:rPr lang="en-US" smtClean="0"/>
              <a:t>‹#›</a:t>
            </a:fld>
            <a:endParaRPr lang="en-US"/>
          </a:p>
        </p:txBody>
      </p:sp>
    </p:spTree>
    <p:extLst>
      <p:ext uri="{BB962C8B-B14F-4D97-AF65-F5344CB8AC3E}">
        <p14:creationId xmlns:p14="http://schemas.microsoft.com/office/powerpoint/2010/main" val="776345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1AF5493-5E2F-0745-8FAF-72714E6D0AE2}" type="datetime1">
              <a:rPr lang="en-GB" smtClean="0"/>
              <a:t>29/09/2014</a:t>
            </a:fld>
            <a:endParaRPr lang="en-US"/>
          </a:p>
        </p:txBody>
      </p:sp>
      <p:sp>
        <p:nvSpPr>
          <p:cNvPr id="5" name="Footer Placeholder 4"/>
          <p:cNvSpPr>
            <a:spLocks noGrp="1"/>
          </p:cNvSpPr>
          <p:nvPr>
            <p:ph type="ftr" sz="quarter" idx="11"/>
          </p:nvPr>
        </p:nvSpPr>
        <p:spPr/>
        <p:txBody>
          <a:bodyPr/>
          <a:lstStyle/>
          <a:p>
            <a:r>
              <a:rPr lang="en-US" smtClean="0"/>
              <a:t>1st ESA-CAS Workshop </a:t>
            </a:r>
            <a:endParaRPr lang="en-US"/>
          </a:p>
        </p:txBody>
      </p:sp>
      <p:sp>
        <p:nvSpPr>
          <p:cNvPr id="6" name="Slide Number Placeholder 5"/>
          <p:cNvSpPr>
            <a:spLocks noGrp="1"/>
          </p:cNvSpPr>
          <p:nvPr>
            <p:ph type="sldNum" sz="quarter" idx="12"/>
          </p:nvPr>
        </p:nvSpPr>
        <p:spPr/>
        <p:txBody>
          <a:bodyPr/>
          <a:lstStyle/>
          <a:p>
            <a:fld id="{B670E4B5-F82F-D24E-8178-68564115F274}" type="slidenum">
              <a:rPr lang="en-US" smtClean="0"/>
              <a:t>‹#›</a:t>
            </a:fld>
            <a:endParaRPr lang="en-US"/>
          </a:p>
        </p:txBody>
      </p:sp>
    </p:spTree>
    <p:extLst>
      <p:ext uri="{BB962C8B-B14F-4D97-AF65-F5344CB8AC3E}">
        <p14:creationId xmlns:p14="http://schemas.microsoft.com/office/powerpoint/2010/main" val="1965601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71BEC86-0D38-8243-9EE6-39C3671C9D56}" type="datetime1">
              <a:rPr lang="en-GB" smtClean="0"/>
              <a:t>29/09/2014</a:t>
            </a:fld>
            <a:endParaRPr lang="en-US"/>
          </a:p>
        </p:txBody>
      </p:sp>
      <p:sp>
        <p:nvSpPr>
          <p:cNvPr id="5" name="Footer Placeholder 4"/>
          <p:cNvSpPr>
            <a:spLocks noGrp="1"/>
          </p:cNvSpPr>
          <p:nvPr>
            <p:ph type="ftr" sz="quarter" idx="11"/>
          </p:nvPr>
        </p:nvSpPr>
        <p:spPr/>
        <p:txBody>
          <a:bodyPr/>
          <a:lstStyle/>
          <a:p>
            <a:r>
              <a:rPr lang="en-US" smtClean="0"/>
              <a:t>1st ESA-CAS Workshop </a:t>
            </a:r>
            <a:endParaRPr lang="en-US"/>
          </a:p>
        </p:txBody>
      </p:sp>
      <p:sp>
        <p:nvSpPr>
          <p:cNvPr id="6" name="Slide Number Placeholder 5"/>
          <p:cNvSpPr>
            <a:spLocks noGrp="1"/>
          </p:cNvSpPr>
          <p:nvPr>
            <p:ph type="sldNum" sz="quarter" idx="12"/>
          </p:nvPr>
        </p:nvSpPr>
        <p:spPr/>
        <p:txBody>
          <a:bodyPr/>
          <a:lstStyle/>
          <a:p>
            <a:fld id="{B670E4B5-F82F-D24E-8178-68564115F274}" type="slidenum">
              <a:rPr lang="en-US" smtClean="0"/>
              <a:t>‹#›</a:t>
            </a:fld>
            <a:endParaRPr lang="en-US"/>
          </a:p>
        </p:txBody>
      </p:sp>
    </p:spTree>
    <p:extLst>
      <p:ext uri="{BB962C8B-B14F-4D97-AF65-F5344CB8AC3E}">
        <p14:creationId xmlns:p14="http://schemas.microsoft.com/office/powerpoint/2010/main" val="44163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36E7448-A9BC-4247-A744-FDDFFF305FE8}" type="datetime1">
              <a:rPr lang="en-GB" smtClean="0"/>
              <a:t>29/09/2014</a:t>
            </a:fld>
            <a:endParaRPr lang="en-US"/>
          </a:p>
        </p:txBody>
      </p:sp>
      <p:sp>
        <p:nvSpPr>
          <p:cNvPr id="5" name="Footer Placeholder 4"/>
          <p:cNvSpPr>
            <a:spLocks noGrp="1"/>
          </p:cNvSpPr>
          <p:nvPr>
            <p:ph type="ftr" sz="quarter" idx="11"/>
          </p:nvPr>
        </p:nvSpPr>
        <p:spPr/>
        <p:txBody>
          <a:bodyPr/>
          <a:lstStyle/>
          <a:p>
            <a:r>
              <a:rPr lang="en-US" smtClean="0"/>
              <a:t>1st ESA-CAS Workshop </a:t>
            </a:r>
            <a:endParaRPr lang="en-US"/>
          </a:p>
        </p:txBody>
      </p:sp>
      <p:sp>
        <p:nvSpPr>
          <p:cNvPr id="6" name="Slide Number Placeholder 5"/>
          <p:cNvSpPr>
            <a:spLocks noGrp="1"/>
          </p:cNvSpPr>
          <p:nvPr>
            <p:ph type="sldNum" sz="quarter" idx="12"/>
          </p:nvPr>
        </p:nvSpPr>
        <p:spPr/>
        <p:txBody>
          <a:bodyPr/>
          <a:lstStyle/>
          <a:p>
            <a:fld id="{B670E4B5-F82F-D24E-8178-68564115F274}" type="slidenum">
              <a:rPr lang="en-US" smtClean="0"/>
              <a:t>‹#›</a:t>
            </a:fld>
            <a:endParaRPr lang="en-US"/>
          </a:p>
        </p:txBody>
      </p:sp>
    </p:spTree>
    <p:extLst>
      <p:ext uri="{BB962C8B-B14F-4D97-AF65-F5344CB8AC3E}">
        <p14:creationId xmlns:p14="http://schemas.microsoft.com/office/powerpoint/2010/main" val="2572872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01ACF3A-7AE0-E24F-95D8-6F5649A3F25D}" type="datetime1">
              <a:rPr lang="en-GB" smtClean="0"/>
              <a:t>29/09/2014</a:t>
            </a:fld>
            <a:endParaRPr lang="en-US"/>
          </a:p>
        </p:txBody>
      </p:sp>
      <p:sp>
        <p:nvSpPr>
          <p:cNvPr id="6" name="Footer Placeholder 5"/>
          <p:cNvSpPr>
            <a:spLocks noGrp="1"/>
          </p:cNvSpPr>
          <p:nvPr>
            <p:ph type="ftr" sz="quarter" idx="11"/>
          </p:nvPr>
        </p:nvSpPr>
        <p:spPr/>
        <p:txBody>
          <a:bodyPr/>
          <a:lstStyle/>
          <a:p>
            <a:r>
              <a:rPr lang="en-US" smtClean="0"/>
              <a:t>1st ESA-CAS Workshop </a:t>
            </a:r>
            <a:endParaRPr lang="en-US"/>
          </a:p>
        </p:txBody>
      </p:sp>
      <p:sp>
        <p:nvSpPr>
          <p:cNvPr id="7" name="Slide Number Placeholder 6"/>
          <p:cNvSpPr>
            <a:spLocks noGrp="1"/>
          </p:cNvSpPr>
          <p:nvPr>
            <p:ph type="sldNum" sz="quarter" idx="12"/>
          </p:nvPr>
        </p:nvSpPr>
        <p:spPr/>
        <p:txBody>
          <a:bodyPr/>
          <a:lstStyle/>
          <a:p>
            <a:fld id="{B670E4B5-F82F-D24E-8178-68564115F274}" type="slidenum">
              <a:rPr lang="en-US" smtClean="0"/>
              <a:t>‹#›</a:t>
            </a:fld>
            <a:endParaRPr lang="en-US"/>
          </a:p>
        </p:txBody>
      </p:sp>
    </p:spTree>
    <p:extLst>
      <p:ext uri="{BB962C8B-B14F-4D97-AF65-F5344CB8AC3E}">
        <p14:creationId xmlns:p14="http://schemas.microsoft.com/office/powerpoint/2010/main" val="3152387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5D67D0B-F0A0-5D45-BCE7-7DDCD9B7CC75}" type="datetime1">
              <a:rPr lang="en-GB" smtClean="0"/>
              <a:t>29/09/2014</a:t>
            </a:fld>
            <a:endParaRPr lang="en-US"/>
          </a:p>
        </p:txBody>
      </p:sp>
      <p:sp>
        <p:nvSpPr>
          <p:cNvPr id="8" name="Footer Placeholder 7"/>
          <p:cNvSpPr>
            <a:spLocks noGrp="1"/>
          </p:cNvSpPr>
          <p:nvPr>
            <p:ph type="ftr" sz="quarter" idx="11"/>
          </p:nvPr>
        </p:nvSpPr>
        <p:spPr/>
        <p:txBody>
          <a:bodyPr/>
          <a:lstStyle/>
          <a:p>
            <a:r>
              <a:rPr lang="en-US" smtClean="0"/>
              <a:t>1st ESA-CAS Workshop </a:t>
            </a:r>
            <a:endParaRPr lang="en-US"/>
          </a:p>
        </p:txBody>
      </p:sp>
      <p:sp>
        <p:nvSpPr>
          <p:cNvPr id="9" name="Slide Number Placeholder 8"/>
          <p:cNvSpPr>
            <a:spLocks noGrp="1"/>
          </p:cNvSpPr>
          <p:nvPr>
            <p:ph type="sldNum" sz="quarter" idx="12"/>
          </p:nvPr>
        </p:nvSpPr>
        <p:spPr/>
        <p:txBody>
          <a:bodyPr/>
          <a:lstStyle/>
          <a:p>
            <a:fld id="{B670E4B5-F82F-D24E-8178-68564115F274}" type="slidenum">
              <a:rPr lang="en-US" smtClean="0"/>
              <a:t>‹#›</a:t>
            </a:fld>
            <a:endParaRPr lang="en-US"/>
          </a:p>
        </p:txBody>
      </p:sp>
    </p:spTree>
    <p:extLst>
      <p:ext uri="{BB962C8B-B14F-4D97-AF65-F5344CB8AC3E}">
        <p14:creationId xmlns:p14="http://schemas.microsoft.com/office/powerpoint/2010/main" val="3175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A05ED91-9C3C-3142-A21A-E68C6DDF2FC4}" type="datetime1">
              <a:rPr lang="en-GB" smtClean="0"/>
              <a:t>29/09/2014</a:t>
            </a:fld>
            <a:endParaRPr lang="en-US"/>
          </a:p>
        </p:txBody>
      </p:sp>
      <p:sp>
        <p:nvSpPr>
          <p:cNvPr id="4" name="Footer Placeholder 3"/>
          <p:cNvSpPr>
            <a:spLocks noGrp="1"/>
          </p:cNvSpPr>
          <p:nvPr>
            <p:ph type="ftr" sz="quarter" idx="11"/>
          </p:nvPr>
        </p:nvSpPr>
        <p:spPr/>
        <p:txBody>
          <a:bodyPr/>
          <a:lstStyle/>
          <a:p>
            <a:r>
              <a:rPr lang="en-US" smtClean="0"/>
              <a:t>1st ESA-CAS Workshop </a:t>
            </a:r>
            <a:endParaRPr lang="en-US"/>
          </a:p>
        </p:txBody>
      </p:sp>
      <p:sp>
        <p:nvSpPr>
          <p:cNvPr id="5" name="Slide Number Placeholder 4"/>
          <p:cNvSpPr>
            <a:spLocks noGrp="1"/>
          </p:cNvSpPr>
          <p:nvPr>
            <p:ph type="sldNum" sz="quarter" idx="12"/>
          </p:nvPr>
        </p:nvSpPr>
        <p:spPr/>
        <p:txBody>
          <a:bodyPr/>
          <a:lstStyle/>
          <a:p>
            <a:fld id="{B670E4B5-F82F-D24E-8178-68564115F274}" type="slidenum">
              <a:rPr lang="en-US" smtClean="0"/>
              <a:t>‹#›</a:t>
            </a:fld>
            <a:endParaRPr lang="en-US"/>
          </a:p>
        </p:txBody>
      </p:sp>
    </p:spTree>
    <p:extLst>
      <p:ext uri="{BB962C8B-B14F-4D97-AF65-F5344CB8AC3E}">
        <p14:creationId xmlns:p14="http://schemas.microsoft.com/office/powerpoint/2010/main" val="363989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F3E04-4C70-E646-A0D6-5D97DFCBA11F}" type="datetime1">
              <a:rPr lang="en-GB" smtClean="0"/>
              <a:t>29/09/2014</a:t>
            </a:fld>
            <a:endParaRPr lang="en-US"/>
          </a:p>
        </p:txBody>
      </p:sp>
      <p:sp>
        <p:nvSpPr>
          <p:cNvPr id="3" name="Footer Placeholder 2"/>
          <p:cNvSpPr>
            <a:spLocks noGrp="1"/>
          </p:cNvSpPr>
          <p:nvPr>
            <p:ph type="ftr" sz="quarter" idx="11"/>
          </p:nvPr>
        </p:nvSpPr>
        <p:spPr/>
        <p:txBody>
          <a:bodyPr/>
          <a:lstStyle/>
          <a:p>
            <a:r>
              <a:rPr lang="en-US" smtClean="0"/>
              <a:t>1st ESA-CAS Workshop </a:t>
            </a:r>
            <a:endParaRPr lang="en-US"/>
          </a:p>
        </p:txBody>
      </p:sp>
      <p:sp>
        <p:nvSpPr>
          <p:cNvPr id="4" name="Slide Number Placeholder 3"/>
          <p:cNvSpPr>
            <a:spLocks noGrp="1"/>
          </p:cNvSpPr>
          <p:nvPr>
            <p:ph type="sldNum" sz="quarter" idx="12"/>
          </p:nvPr>
        </p:nvSpPr>
        <p:spPr/>
        <p:txBody>
          <a:bodyPr/>
          <a:lstStyle/>
          <a:p>
            <a:fld id="{B670E4B5-F82F-D24E-8178-68564115F274}" type="slidenum">
              <a:rPr lang="en-US" smtClean="0"/>
              <a:t>‹#›</a:t>
            </a:fld>
            <a:endParaRPr lang="en-US"/>
          </a:p>
        </p:txBody>
      </p:sp>
    </p:spTree>
    <p:extLst>
      <p:ext uri="{BB962C8B-B14F-4D97-AF65-F5344CB8AC3E}">
        <p14:creationId xmlns:p14="http://schemas.microsoft.com/office/powerpoint/2010/main" val="423877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27953AB-0B9A-1D42-8743-BE4A55810AB0}" type="datetime1">
              <a:rPr lang="en-GB" smtClean="0"/>
              <a:t>29/09/2014</a:t>
            </a:fld>
            <a:endParaRPr lang="en-US"/>
          </a:p>
        </p:txBody>
      </p:sp>
      <p:sp>
        <p:nvSpPr>
          <p:cNvPr id="6" name="Footer Placeholder 5"/>
          <p:cNvSpPr>
            <a:spLocks noGrp="1"/>
          </p:cNvSpPr>
          <p:nvPr>
            <p:ph type="ftr" sz="quarter" idx="11"/>
          </p:nvPr>
        </p:nvSpPr>
        <p:spPr/>
        <p:txBody>
          <a:bodyPr/>
          <a:lstStyle/>
          <a:p>
            <a:r>
              <a:rPr lang="en-US" smtClean="0"/>
              <a:t>1st ESA-CAS Workshop </a:t>
            </a:r>
            <a:endParaRPr lang="en-US"/>
          </a:p>
        </p:txBody>
      </p:sp>
      <p:sp>
        <p:nvSpPr>
          <p:cNvPr id="7" name="Slide Number Placeholder 6"/>
          <p:cNvSpPr>
            <a:spLocks noGrp="1"/>
          </p:cNvSpPr>
          <p:nvPr>
            <p:ph type="sldNum" sz="quarter" idx="12"/>
          </p:nvPr>
        </p:nvSpPr>
        <p:spPr/>
        <p:txBody>
          <a:bodyPr/>
          <a:lstStyle/>
          <a:p>
            <a:fld id="{B670E4B5-F82F-D24E-8178-68564115F274}" type="slidenum">
              <a:rPr lang="en-US" smtClean="0"/>
              <a:t>‹#›</a:t>
            </a:fld>
            <a:endParaRPr lang="en-US"/>
          </a:p>
        </p:txBody>
      </p:sp>
    </p:spTree>
    <p:extLst>
      <p:ext uri="{BB962C8B-B14F-4D97-AF65-F5344CB8AC3E}">
        <p14:creationId xmlns:p14="http://schemas.microsoft.com/office/powerpoint/2010/main" val="305386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5E92612-1A7C-8547-9E69-3E7BD54675EE}" type="datetime1">
              <a:rPr lang="en-GB" smtClean="0"/>
              <a:t>29/09/2014</a:t>
            </a:fld>
            <a:endParaRPr lang="en-US"/>
          </a:p>
        </p:txBody>
      </p:sp>
      <p:sp>
        <p:nvSpPr>
          <p:cNvPr id="6" name="Footer Placeholder 5"/>
          <p:cNvSpPr>
            <a:spLocks noGrp="1"/>
          </p:cNvSpPr>
          <p:nvPr>
            <p:ph type="ftr" sz="quarter" idx="11"/>
          </p:nvPr>
        </p:nvSpPr>
        <p:spPr/>
        <p:txBody>
          <a:bodyPr/>
          <a:lstStyle/>
          <a:p>
            <a:r>
              <a:rPr lang="en-US" smtClean="0"/>
              <a:t>1st ESA-CAS Workshop </a:t>
            </a:r>
            <a:endParaRPr lang="en-US"/>
          </a:p>
        </p:txBody>
      </p:sp>
      <p:sp>
        <p:nvSpPr>
          <p:cNvPr id="7" name="Slide Number Placeholder 6"/>
          <p:cNvSpPr>
            <a:spLocks noGrp="1"/>
          </p:cNvSpPr>
          <p:nvPr>
            <p:ph type="sldNum" sz="quarter" idx="12"/>
          </p:nvPr>
        </p:nvSpPr>
        <p:spPr/>
        <p:txBody>
          <a:bodyPr/>
          <a:lstStyle/>
          <a:p>
            <a:fld id="{B670E4B5-F82F-D24E-8178-68564115F274}" type="slidenum">
              <a:rPr lang="en-US" smtClean="0"/>
              <a:t>‹#›</a:t>
            </a:fld>
            <a:endParaRPr lang="en-US"/>
          </a:p>
        </p:txBody>
      </p:sp>
    </p:spTree>
    <p:extLst>
      <p:ext uri="{BB962C8B-B14F-4D97-AF65-F5344CB8AC3E}">
        <p14:creationId xmlns:p14="http://schemas.microsoft.com/office/powerpoint/2010/main" val="22218460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3AF74-A878-2E47-9CF5-C1568C5CF258}" type="datetime1">
              <a:rPr lang="en-GB" smtClean="0"/>
              <a:t>29/09/2014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1st ESA-CAS Workshop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0E4B5-F82F-D24E-8178-68564115F274}" type="slidenum">
              <a:rPr lang="en-US" smtClean="0"/>
              <a:t>‹#›</a:t>
            </a:fld>
            <a:endParaRPr lang="en-US"/>
          </a:p>
        </p:txBody>
      </p:sp>
    </p:spTree>
    <p:extLst>
      <p:ext uri="{BB962C8B-B14F-4D97-AF65-F5344CB8AC3E}">
        <p14:creationId xmlns:p14="http://schemas.microsoft.com/office/powerpoint/2010/main" val="2509609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emf"/><Relationship Id="rId7"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8.png"/><Relationship Id="rId6" Type="http://schemas.openxmlformats.org/officeDocument/2006/relationships/image" Target="../media/image9.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png"/><Relationship Id="rId5" Type="http://schemas.openxmlformats.org/officeDocument/2006/relationships/image" Target="../media/image12.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2.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903" y="188248"/>
            <a:ext cx="7750840" cy="1200329"/>
          </a:xfrm>
          <a:prstGeom prst="rect">
            <a:avLst/>
          </a:prstGeom>
          <a:noFill/>
        </p:spPr>
        <p:txBody>
          <a:bodyPr wrap="none" rtlCol="0">
            <a:spAutoFit/>
          </a:bodyPr>
          <a:lstStyle/>
          <a:p>
            <a:pPr algn="ctr"/>
            <a:r>
              <a:rPr lang="en-US" sz="3600" dirty="0" smtClean="0">
                <a:solidFill>
                  <a:srgbClr val="FFFF00"/>
                </a:solidFill>
                <a:latin typeface="Chalkboard"/>
                <a:cs typeface="Chalkboard"/>
              </a:rPr>
              <a:t>Far-Infrared Spectroscopic Explorer</a:t>
            </a:r>
          </a:p>
          <a:p>
            <a:pPr algn="ctr"/>
            <a:r>
              <a:rPr lang="en-US" sz="3600" dirty="0" smtClean="0">
                <a:solidFill>
                  <a:srgbClr val="FFFF00"/>
                </a:solidFill>
                <a:latin typeface="Chalkboard"/>
                <a:cs typeface="Chalkboard"/>
              </a:rPr>
              <a:t>- FIRSPEX - </a:t>
            </a:r>
            <a:endParaRPr lang="en-US" sz="3600" dirty="0">
              <a:solidFill>
                <a:srgbClr val="FFFF00"/>
              </a:solidFill>
              <a:latin typeface="Chalkboard"/>
              <a:cs typeface="Chalkboard"/>
            </a:endParaRPr>
          </a:p>
        </p:txBody>
      </p:sp>
      <p:sp>
        <p:nvSpPr>
          <p:cNvPr id="3" name="Footer Placeholder 2"/>
          <p:cNvSpPr>
            <a:spLocks noGrp="1"/>
          </p:cNvSpPr>
          <p:nvPr>
            <p:ph type="ftr" sz="quarter" idx="11"/>
          </p:nvPr>
        </p:nvSpPr>
        <p:spPr/>
        <p:txBody>
          <a:bodyPr/>
          <a:lstStyle/>
          <a:p>
            <a:r>
              <a:rPr lang="en-US" smtClean="0"/>
              <a:t>1st ESA-CAS Workshop </a:t>
            </a:r>
            <a:endParaRPr lang="en-US"/>
          </a:p>
        </p:txBody>
      </p:sp>
      <p:pic>
        <p:nvPicPr>
          <p:cNvPr id="4" name="Picture 3" descr="Panoramic_view_of_Galactic_plane_from_L=319_to_310_de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3184"/>
            <a:ext cx="9144000" cy="2183130"/>
          </a:xfrm>
          <a:prstGeom prst="rect">
            <a:avLst/>
          </a:prstGeom>
        </p:spPr>
      </p:pic>
      <p:sp>
        <p:nvSpPr>
          <p:cNvPr id="5" name="TextBox 4"/>
          <p:cNvSpPr txBox="1"/>
          <p:nvPr/>
        </p:nvSpPr>
        <p:spPr>
          <a:xfrm>
            <a:off x="2138527" y="3889748"/>
            <a:ext cx="5138573" cy="1261884"/>
          </a:xfrm>
          <a:prstGeom prst="rect">
            <a:avLst/>
          </a:prstGeom>
          <a:noFill/>
        </p:spPr>
        <p:txBody>
          <a:bodyPr wrap="square" rtlCol="0">
            <a:spAutoFit/>
          </a:bodyPr>
          <a:lstStyle/>
          <a:p>
            <a:pPr algn="ctr"/>
            <a:r>
              <a:rPr lang="en-US" sz="2800" dirty="0" smtClean="0">
                <a:solidFill>
                  <a:srgbClr val="FFFF00"/>
                </a:solidFill>
                <a:latin typeface="Chalkboard"/>
                <a:cs typeface="Chalkboard"/>
              </a:rPr>
              <a:t>D. Rigopoulou &amp; J-S. Huang</a:t>
            </a:r>
          </a:p>
          <a:p>
            <a:pPr algn="ctr"/>
            <a:r>
              <a:rPr lang="en-US" sz="2400" dirty="0" smtClean="0">
                <a:solidFill>
                  <a:srgbClr val="FFFF00"/>
                </a:solidFill>
                <a:latin typeface="Chalkboard"/>
                <a:cs typeface="Chalkboard"/>
              </a:rPr>
              <a:t>Y. </a:t>
            </a:r>
            <a:r>
              <a:rPr lang="en-US" sz="2400" dirty="0" err="1" smtClean="0">
                <a:solidFill>
                  <a:srgbClr val="FFFF00"/>
                </a:solidFill>
                <a:latin typeface="Chalkboard"/>
                <a:cs typeface="Chalkboard"/>
              </a:rPr>
              <a:t>Gao</a:t>
            </a:r>
            <a:r>
              <a:rPr lang="en-US" sz="2400" dirty="0" smtClean="0">
                <a:solidFill>
                  <a:srgbClr val="FFFF00"/>
                </a:solidFill>
                <a:latin typeface="Chalkboard"/>
                <a:cs typeface="Chalkboard"/>
              </a:rPr>
              <a:t>, S-C. Shi </a:t>
            </a:r>
          </a:p>
          <a:p>
            <a:pPr algn="ctr"/>
            <a:r>
              <a:rPr lang="en-US" sz="2400" dirty="0" smtClean="0">
                <a:solidFill>
                  <a:srgbClr val="FFFF00"/>
                </a:solidFill>
                <a:latin typeface="Chalkboard"/>
                <a:cs typeface="Chalkboard"/>
              </a:rPr>
              <a:t>B. </a:t>
            </a:r>
            <a:r>
              <a:rPr lang="en-US" sz="2400" dirty="0" err="1" smtClean="0">
                <a:solidFill>
                  <a:srgbClr val="FFFF00"/>
                </a:solidFill>
                <a:latin typeface="Chalkboard"/>
                <a:cs typeface="Chalkboard"/>
              </a:rPr>
              <a:t>Swinyard</a:t>
            </a:r>
            <a:r>
              <a:rPr lang="en-US" sz="2400" dirty="0" smtClean="0">
                <a:solidFill>
                  <a:srgbClr val="FFFF00"/>
                </a:solidFill>
                <a:latin typeface="Chalkboard"/>
                <a:cs typeface="Chalkboard"/>
              </a:rPr>
              <a:t>, B. Ellison, T. Lim</a:t>
            </a:r>
            <a:endParaRPr lang="en-US" sz="2800" dirty="0" smtClean="0">
              <a:solidFill>
                <a:srgbClr val="FFFF00"/>
              </a:solidFill>
              <a:latin typeface="Chalkboard"/>
              <a:cs typeface="Chalkboard"/>
            </a:endParaRPr>
          </a:p>
        </p:txBody>
      </p:sp>
      <p:pic>
        <p:nvPicPr>
          <p:cNvPr id="6" name="Picture 5" descr="cn75toplogo.jpg"/>
          <p:cNvPicPr>
            <a:picLocks/>
          </p:cNvPicPr>
          <p:nvPr/>
        </p:nvPicPr>
        <p:blipFill>
          <a:blip r:embed="rId4">
            <a:extLst>
              <a:ext uri="{28A0092B-C50C-407E-A947-70E740481C1C}">
                <a14:useLocalDpi xmlns:a14="http://schemas.microsoft.com/office/drawing/2010/main" val="0"/>
              </a:ext>
            </a:extLst>
          </a:blip>
          <a:stretch>
            <a:fillRect/>
          </a:stretch>
        </p:blipFill>
        <p:spPr>
          <a:xfrm>
            <a:off x="5346700" y="5611973"/>
            <a:ext cx="3657600" cy="744377"/>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8702" y="29415744"/>
            <a:ext cx="3048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1102" y="29568144"/>
            <a:ext cx="3048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a:stretch>
            <a:fillRect/>
          </a:stretch>
        </p:blipFill>
        <p:spPr>
          <a:xfrm>
            <a:off x="381000" y="5509219"/>
            <a:ext cx="2902673" cy="879233"/>
          </a:xfrm>
          <a:prstGeom prst="rect">
            <a:avLst/>
          </a:prstGeom>
        </p:spPr>
      </p:pic>
      <p:pic>
        <p:nvPicPr>
          <p:cNvPr id="11" name="Picture 10"/>
          <p:cNvPicPr>
            <a:picLocks noChangeAspect="1"/>
          </p:cNvPicPr>
          <p:nvPr/>
        </p:nvPicPr>
        <p:blipFill>
          <a:blip r:embed="rId7"/>
          <a:stretch>
            <a:fillRect/>
          </a:stretch>
        </p:blipFill>
        <p:spPr>
          <a:xfrm>
            <a:off x="3474173" y="28195975"/>
            <a:ext cx="1267469" cy="1224137"/>
          </a:xfrm>
          <a:prstGeom prst="rect">
            <a:avLst/>
          </a:prstGeom>
        </p:spPr>
      </p:pic>
      <p:pic>
        <p:nvPicPr>
          <p:cNvPr id="12" name="Picture 11"/>
          <p:cNvPicPr>
            <a:picLocks noChangeAspect="1"/>
          </p:cNvPicPr>
          <p:nvPr/>
        </p:nvPicPr>
        <p:blipFill>
          <a:blip r:embed="rId7"/>
          <a:stretch>
            <a:fillRect/>
          </a:stretch>
        </p:blipFill>
        <p:spPr>
          <a:xfrm>
            <a:off x="3626573" y="28348375"/>
            <a:ext cx="1267469" cy="1224137"/>
          </a:xfrm>
          <a:prstGeom prst="rect">
            <a:avLst/>
          </a:prstGeom>
        </p:spPr>
      </p:pic>
      <p:pic>
        <p:nvPicPr>
          <p:cNvPr id="13" name="Picture 12"/>
          <p:cNvPicPr>
            <a:picLocks noChangeAspect="1"/>
          </p:cNvPicPr>
          <p:nvPr/>
        </p:nvPicPr>
        <p:blipFill>
          <a:blip r:embed="rId7"/>
          <a:stretch>
            <a:fillRect/>
          </a:stretch>
        </p:blipFill>
        <p:spPr>
          <a:xfrm>
            <a:off x="3778973" y="28500775"/>
            <a:ext cx="1267469" cy="1224137"/>
          </a:xfrm>
          <a:prstGeom prst="rect">
            <a:avLst/>
          </a:prstGeom>
        </p:spPr>
      </p:pic>
      <p:pic>
        <p:nvPicPr>
          <p:cNvPr id="14" name="Picture 13"/>
          <p:cNvPicPr>
            <a:picLocks noChangeAspect="1"/>
          </p:cNvPicPr>
          <p:nvPr/>
        </p:nvPicPr>
        <p:blipFill>
          <a:blip r:embed="rId7"/>
          <a:stretch>
            <a:fillRect/>
          </a:stretch>
        </p:blipFill>
        <p:spPr>
          <a:xfrm>
            <a:off x="3931373" y="28653175"/>
            <a:ext cx="1267469" cy="1224137"/>
          </a:xfrm>
          <a:prstGeom prst="rect">
            <a:avLst/>
          </a:prstGeom>
        </p:spPr>
      </p:pic>
      <p:pic>
        <p:nvPicPr>
          <p:cNvPr id="15" name="Picture 14"/>
          <p:cNvPicPr>
            <a:picLocks noChangeAspect="1"/>
          </p:cNvPicPr>
          <p:nvPr/>
        </p:nvPicPr>
        <p:blipFill>
          <a:blip r:embed="rId7"/>
          <a:stretch>
            <a:fillRect/>
          </a:stretch>
        </p:blipFill>
        <p:spPr>
          <a:xfrm>
            <a:off x="3778973" y="5208130"/>
            <a:ext cx="1267469" cy="1224137"/>
          </a:xfrm>
          <a:prstGeom prst="rect">
            <a:avLst/>
          </a:prstGeom>
        </p:spPr>
      </p:pic>
    </p:spTree>
    <p:extLst>
      <p:ext uri="{BB962C8B-B14F-4D97-AF65-F5344CB8AC3E}">
        <p14:creationId xmlns:p14="http://schemas.microsoft.com/office/powerpoint/2010/main" val="19275876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1st ESA-CAS Workshop </a:t>
            </a:r>
            <a:endParaRPr lang="en-US"/>
          </a:p>
        </p:txBody>
      </p:sp>
      <p:sp>
        <p:nvSpPr>
          <p:cNvPr id="3" name="Rectangle 2"/>
          <p:cNvSpPr/>
          <p:nvPr/>
        </p:nvSpPr>
        <p:spPr>
          <a:xfrm>
            <a:off x="101600" y="1041401"/>
            <a:ext cx="8902700" cy="4832093"/>
          </a:xfrm>
          <a:prstGeom prst="rect">
            <a:avLst/>
          </a:prstGeom>
        </p:spPr>
        <p:txBody>
          <a:bodyPr wrap="square">
            <a:spAutoFit/>
          </a:bodyPr>
          <a:lstStyle/>
          <a:p>
            <a:pPr marL="457200" indent="-457200">
              <a:buFont typeface="Wingdings" charset="2"/>
              <a:buChar char="Ø"/>
            </a:pPr>
            <a:r>
              <a:rPr lang="en-US" sz="2800" dirty="0" smtClean="0">
                <a:solidFill>
                  <a:srgbClr val="FFFF00"/>
                </a:solidFill>
                <a:latin typeface="Chalkboard"/>
                <a:cs typeface="Chalkboard"/>
              </a:rPr>
              <a:t>[OI] (63</a:t>
            </a:r>
            <a:r>
              <a:rPr lang="en-US" sz="2800" dirty="0" smtClean="0">
                <a:solidFill>
                  <a:srgbClr val="FFFF00"/>
                </a:solidFill>
                <a:latin typeface="Lucida Grande"/>
                <a:ea typeface="Lucida Grande"/>
                <a:cs typeface="Lucida Grande"/>
              </a:rPr>
              <a:t>μ</a:t>
            </a:r>
            <a:r>
              <a:rPr lang="en-US" sz="2800" dirty="0" smtClean="0">
                <a:solidFill>
                  <a:srgbClr val="FFFF00"/>
                </a:solidFill>
                <a:latin typeface="Chalkboard"/>
                <a:cs typeface="Chalkboard"/>
              </a:rPr>
              <a:t>m), [CII] (158 </a:t>
            </a:r>
            <a:r>
              <a:rPr lang="en-US" sz="2800" dirty="0" err="1" smtClean="0">
                <a:solidFill>
                  <a:srgbClr val="FFFF00"/>
                </a:solidFill>
                <a:latin typeface="Lucida Grande"/>
                <a:ea typeface="Lucida Grande"/>
                <a:cs typeface="Lucida Grande"/>
              </a:rPr>
              <a:t>μ</a:t>
            </a:r>
            <a:r>
              <a:rPr lang="en-US" sz="2800" dirty="0" err="1" smtClean="0">
                <a:solidFill>
                  <a:srgbClr val="FFFF00"/>
                </a:solidFill>
                <a:latin typeface="Chalkboard"/>
                <a:cs typeface="Chalkboard"/>
              </a:rPr>
              <a:t>m</a:t>
            </a:r>
            <a:r>
              <a:rPr lang="en-US" sz="2800" dirty="0" smtClean="0">
                <a:solidFill>
                  <a:srgbClr val="FFFF00"/>
                </a:solidFill>
                <a:latin typeface="Chalkboard"/>
                <a:cs typeface="Chalkboard"/>
              </a:rPr>
              <a:t>), [NII] (205 </a:t>
            </a:r>
            <a:r>
              <a:rPr lang="en-US" sz="2800" dirty="0" err="1" smtClean="0">
                <a:solidFill>
                  <a:srgbClr val="FFFF00"/>
                </a:solidFill>
                <a:latin typeface="Lucida Grande"/>
                <a:ea typeface="Lucida Grande"/>
                <a:cs typeface="Lucida Grande"/>
              </a:rPr>
              <a:t>μ</a:t>
            </a:r>
            <a:r>
              <a:rPr lang="en-US" sz="2800" dirty="0" err="1" smtClean="0">
                <a:solidFill>
                  <a:srgbClr val="FFFF00"/>
                </a:solidFill>
                <a:latin typeface="Chalkboard"/>
                <a:cs typeface="Chalkboard"/>
              </a:rPr>
              <a:t>m</a:t>
            </a:r>
            <a:r>
              <a:rPr lang="en-US" sz="2800" dirty="0" smtClean="0">
                <a:solidFill>
                  <a:srgbClr val="FFFF00"/>
                </a:solidFill>
                <a:latin typeface="Chalkboard"/>
                <a:cs typeface="Chalkboard"/>
              </a:rPr>
              <a:t>) Cooling mechanism in galactic and extragalactic    environs </a:t>
            </a:r>
          </a:p>
          <a:p>
            <a:r>
              <a:rPr lang="en-US" sz="2800" dirty="0" smtClean="0">
                <a:solidFill>
                  <a:srgbClr val="FFFF00"/>
                </a:solidFill>
                <a:latin typeface="Chalkboard"/>
                <a:cs typeface="Chalkboard"/>
              </a:rPr>
              <a:t>    properties </a:t>
            </a:r>
            <a:r>
              <a:rPr lang="en-US" sz="2800" dirty="0">
                <a:solidFill>
                  <a:srgbClr val="FFFF00"/>
                </a:solidFill>
                <a:latin typeface="Chalkboard"/>
                <a:cs typeface="Chalkboard"/>
              </a:rPr>
              <a:t>of Interstellar Medium (ISM) and </a:t>
            </a:r>
            <a:r>
              <a:rPr lang="en-US" sz="2800" dirty="0" smtClean="0">
                <a:solidFill>
                  <a:srgbClr val="FFFF00"/>
                </a:solidFill>
                <a:latin typeface="Chalkboard"/>
                <a:cs typeface="Chalkboard"/>
              </a:rPr>
              <a:t>its</a:t>
            </a:r>
          </a:p>
          <a:p>
            <a:r>
              <a:rPr lang="en-US" sz="2800" dirty="0">
                <a:solidFill>
                  <a:srgbClr val="FFFF00"/>
                </a:solidFill>
                <a:latin typeface="Chalkboard"/>
                <a:cs typeface="Chalkboard"/>
              </a:rPr>
              <a:t> </a:t>
            </a:r>
            <a:r>
              <a:rPr lang="en-US" sz="2800" dirty="0" smtClean="0">
                <a:solidFill>
                  <a:srgbClr val="FFFF00"/>
                </a:solidFill>
                <a:latin typeface="Chalkboard"/>
                <a:cs typeface="Chalkboard"/>
              </a:rPr>
              <a:t>   microphysics  </a:t>
            </a:r>
          </a:p>
          <a:p>
            <a:endParaRPr lang="en-US" sz="2800" dirty="0" smtClean="0">
              <a:solidFill>
                <a:srgbClr val="FFFF00"/>
              </a:solidFill>
              <a:latin typeface="Chalkboard"/>
              <a:cs typeface="Chalkboard"/>
            </a:endParaRPr>
          </a:p>
          <a:p>
            <a:pPr marL="457200" indent="-457200">
              <a:buFont typeface="Wingdings" charset="2"/>
              <a:buChar char="Ø"/>
            </a:pPr>
            <a:r>
              <a:rPr lang="en-US" sz="2800" dirty="0" smtClean="0">
                <a:solidFill>
                  <a:srgbClr val="FFFF00"/>
                </a:solidFill>
                <a:latin typeface="Chalkboard"/>
                <a:cs typeface="Chalkboard"/>
              </a:rPr>
              <a:t>H</a:t>
            </a:r>
            <a:r>
              <a:rPr lang="en-US" sz="2800" baseline="-25000" dirty="0" smtClean="0">
                <a:solidFill>
                  <a:srgbClr val="FFFF00"/>
                </a:solidFill>
                <a:latin typeface="Chalkboard"/>
                <a:cs typeface="Chalkboard"/>
              </a:rPr>
              <a:t>2</a:t>
            </a:r>
            <a:r>
              <a:rPr lang="en-US" sz="2800" dirty="0" smtClean="0">
                <a:solidFill>
                  <a:srgbClr val="FFFF00"/>
                </a:solidFill>
                <a:latin typeface="Chalkboard"/>
                <a:cs typeface="Chalkboard"/>
              </a:rPr>
              <a:t>O </a:t>
            </a:r>
            <a:r>
              <a:rPr lang="en-US" sz="2800" dirty="0">
                <a:solidFill>
                  <a:srgbClr val="FFFF00"/>
                </a:solidFill>
                <a:latin typeface="Chalkboard"/>
                <a:cs typeface="Chalkboard"/>
              </a:rPr>
              <a:t>(179 </a:t>
            </a:r>
            <a:r>
              <a:rPr lang="en-US" sz="2800" dirty="0" err="1" smtClean="0">
                <a:solidFill>
                  <a:srgbClr val="FFFF00"/>
                </a:solidFill>
                <a:latin typeface="Lucida Grande"/>
                <a:ea typeface="Lucida Grande"/>
                <a:cs typeface="Lucida Grande"/>
              </a:rPr>
              <a:t>μ</a:t>
            </a:r>
            <a:r>
              <a:rPr lang="en-US" sz="2800" dirty="0" err="1" smtClean="0">
                <a:solidFill>
                  <a:srgbClr val="FFFF00"/>
                </a:solidFill>
                <a:latin typeface="Chalkboard"/>
                <a:cs typeface="Chalkboard"/>
              </a:rPr>
              <a:t>m</a:t>
            </a:r>
            <a:r>
              <a:rPr lang="en-US" sz="2800" dirty="0">
                <a:solidFill>
                  <a:srgbClr val="FFFF00"/>
                </a:solidFill>
                <a:latin typeface="Chalkboard"/>
                <a:cs typeface="Chalkboard"/>
              </a:rPr>
              <a:t>) </a:t>
            </a:r>
            <a:r>
              <a:rPr lang="en-US" sz="2800" dirty="0" smtClean="0">
                <a:solidFill>
                  <a:srgbClr val="FFFF00"/>
                </a:solidFill>
                <a:latin typeface="Chalkboard"/>
                <a:cs typeface="Chalkboard"/>
              </a:rPr>
              <a:t> </a:t>
            </a:r>
          </a:p>
          <a:p>
            <a:r>
              <a:rPr lang="en-US" sz="2800" dirty="0" smtClean="0">
                <a:solidFill>
                  <a:srgbClr val="FFFF00"/>
                </a:solidFill>
                <a:latin typeface="Chalkboard"/>
                <a:cs typeface="Chalkboard"/>
              </a:rPr>
              <a:t>    important </a:t>
            </a:r>
            <a:r>
              <a:rPr lang="en-US" sz="2800" dirty="0">
                <a:solidFill>
                  <a:srgbClr val="FFFF00"/>
                </a:solidFill>
                <a:latin typeface="Chalkboard"/>
                <a:cs typeface="Chalkboard"/>
              </a:rPr>
              <a:t>for the formation of complex </a:t>
            </a:r>
            <a:r>
              <a:rPr lang="en-US" sz="2800" dirty="0" smtClean="0">
                <a:solidFill>
                  <a:srgbClr val="FFFF00"/>
                </a:solidFill>
                <a:latin typeface="Chalkboard"/>
                <a:cs typeface="Chalkboard"/>
              </a:rPr>
              <a:t> molecules on </a:t>
            </a:r>
            <a:r>
              <a:rPr lang="en-US" sz="2800" dirty="0">
                <a:solidFill>
                  <a:srgbClr val="FFFF00"/>
                </a:solidFill>
                <a:latin typeface="Chalkboard"/>
                <a:cs typeface="Chalkboard"/>
              </a:rPr>
              <a:t>ices.  Controls gas/grain chemistry</a:t>
            </a:r>
            <a:r>
              <a:rPr lang="en-US" sz="2800" dirty="0" smtClean="0">
                <a:solidFill>
                  <a:srgbClr val="FFFF00"/>
                </a:solidFill>
                <a:latin typeface="Chalkboard"/>
                <a:cs typeface="Chalkboard"/>
              </a:rPr>
              <a:t>.</a:t>
            </a:r>
          </a:p>
          <a:p>
            <a:endParaRPr lang="en-US" sz="2800" dirty="0" smtClean="0">
              <a:solidFill>
                <a:srgbClr val="FFFF00"/>
              </a:solidFill>
              <a:latin typeface="Chalkboard"/>
              <a:cs typeface="Chalkboard"/>
            </a:endParaRPr>
          </a:p>
          <a:p>
            <a:pPr marL="457200" indent="-457200">
              <a:buFont typeface="Wingdings" charset="2"/>
              <a:buChar char="Ø"/>
            </a:pPr>
            <a:r>
              <a:rPr lang="en-US" sz="2800" dirty="0" smtClean="0">
                <a:solidFill>
                  <a:srgbClr val="FFFF00"/>
                </a:solidFill>
                <a:latin typeface="Chalkboard"/>
                <a:cs typeface="Chalkboard"/>
              </a:rPr>
              <a:t>OH  (119 </a:t>
            </a:r>
            <a:r>
              <a:rPr lang="en-US" sz="2800" dirty="0" err="1">
                <a:solidFill>
                  <a:srgbClr val="FFFF00"/>
                </a:solidFill>
                <a:latin typeface="Lucida Grande"/>
                <a:ea typeface="Lucida Grande"/>
                <a:cs typeface="Lucida Grande"/>
              </a:rPr>
              <a:t>μ</a:t>
            </a:r>
            <a:r>
              <a:rPr lang="en-US" sz="2800" dirty="0" err="1">
                <a:solidFill>
                  <a:srgbClr val="FFFF00"/>
                </a:solidFill>
                <a:latin typeface="Chalkboard"/>
                <a:cs typeface="Chalkboard"/>
              </a:rPr>
              <a:t>m</a:t>
            </a:r>
            <a:r>
              <a:rPr lang="en-US" sz="2800" dirty="0" smtClean="0">
                <a:solidFill>
                  <a:srgbClr val="FFFF00"/>
                </a:solidFill>
                <a:latin typeface="Chalkboard"/>
                <a:cs typeface="Chalkboard"/>
              </a:rPr>
              <a:t>) </a:t>
            </a:r>
          </a:p>
          <a:p>
            <a:r>
              <a:rPr lang="en-US" sz="2800" dirty="0" smtClean="0">
                <a:solidFill>
                  <a:srgbClr val="FFFF00"/>
                </a:solidFill>
                <a:latin typeface="Chalkboard"/>
                <a:cs typeface="Chalkboard"/>
              </a:rPr>
              <a:t>   Star forming regions in the Galaxy AGN   feedback </a:t>
            </a:r>
            <a:endParaRPr lang="en-US" sz="2800" dirty="0">
              <a:solidFill>
                <a:srgbClr val="FFFF00"/>
              </a:solidFill>
              <a:latin typeface="Chalkboard"/>
              <a:cs typeface="Chalkboard"/>
            </a:endParaRPr>
          </a:p>
        </p:txBody>
      </p:sp>
      <p:sp>
        <p:nvSpPr>
          <p:cNvPr id="4" name="TextBox 3"/>
          <p:cNvSpPr txBox="1"/>
          <p:nvPr/>
        </p:nvSpPr>
        <p:spPr>
          <a:xfrm>
            <a:off x="1981200" y="406400"/>
            <a:ext cx="4689590" cy="523220"/>
          </a:xfrm>
          <a:prstGeom prst="rect">
            <a:avLst/>
          </a:prstGeom>
          <a:noFill/>
        </p:spPr>
        <p:txBody>
          <a:bodyPr wrap="none" rtlCol="0">
            <a:spAutoFit/>
          </a:bodyPr>
          <a:lstStyle/>
          <a:p>
            <a:r>
              <a:rPr lang="en-US" sz="2800" dirty="0" smtClean="0">
                <a:solidFill>
                  <a:srgbClr val="FFFF00"/>
                </a:solidFill>
                <a:latin typeface="Chalkboard"/>
                <a:cs typeface="Chalkboard"/>
              </a:rPr>
              <a:t>The choice of spectral lines</a:t>
            </a:r>
            <a:endParaRPr lang="en-US" sz="2800" dirty="0">
              <a:solidFill>
                <a:srgbClr val="FFFF00"/>
              </a:solidFill>
              <a:latin typeface="Chalkboard"/>
              <a:cs typeface="Chalkboard"/>
            </a:endParaRPr>
          </a:p>
        </p:txBody>
      </p:sp>
    </p:spTree>
    <p:extLst>
      <p:ext uri="{BB962C8B-B14F-4D97-AF65-F5344CB8AC3E}">
        <p14:creationId xmlns:p14="http://schemas.microsoft.com/office/powerpoint/2010/main" val="12488625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Group 11"/>
          <p:cNvGrpSpPr/>
          <p:nvPr/>
        </p:nvGrpSpPr>
        <p:grpSpPr>
          <a:xfrm>
            <a:off x="3494772" y="1551920"/>
            <a:ext cx="5299417" cy="4107606"/>
            <a:chOff x="3643656" y="0"/>
            <a:chExt cx="5500345" cy="4465726"/>
          </a:xfrm>
        </p:grpSpPr>
        <p:sp>
          <p:nvSpPr>
            <p:cNvPr id="11" name="Rectangle 10"/>
            <p:cNvSpPr/>
            <p:nvPr/>
          </p:nvSpPr>
          <p:spPr>
            <a:xfrm>
              <a:off x="3670300" y="0"/>
              <a:ext cx="5473700" cy="44657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3643656" y="118073"/>
              <a:ext cx="5500345" cy="4347653"/>
              <a:chOff x="587744" y="508000"/>
              <a:chExt cx="7321708" cy="6039321"/>
            </a:xfrm>
          </p:grpSpPr>
          <p:pic>
            <p:nvPicPr>
              <p:cNvPr id="2" name="Picture 1"/>
              <p:cNvPicPr>
                <a:picLocks noChangeAspect="1"/>
              </p:cNvPicPr>
              <p:nvPr/>
            </p:nvPicPr>
            <p:blipFill rotWithShape="1">
              <a:blip r:embed="rId2"/>
              <a:srcRect r="2388"/>
              <a:stretch/>
            </p:blipFill>
            <p:spPr>
              <a:xfrm>
                <a:off x="1054100" y="508000"/>
                <a:ext cx="6855352" cy="5829299"/>
              </a:xfrm>
              <a:prstGeom prst="rect">
                <a:avLst/>
              </a:prstGeom>
            </p:spPr>
          </p:pic>
          <p:sp>
            <p:nvSpPr>
              <p:cNvPr id="3" name="TextBox 2"/>
              <p:cNvSpPr txBox="1"/>
              <p:nvPr/>
            </p:nvSpPr>
            <p:spPr>
              <a:xfrm rot="16200000">
                <a:off x="236078" y="3061130"/>
                <a:ext cx="1235933" cy="532601"/>
              </a:xfrm>
              <a:prstGeom prst="rect">
                <a:avLst/>
              </a:prstGeom>
              <a:noFill/>
            </p:spPr>
            <p:txBody>
              <a:bodyPr wrap="none" rtlCol="0">
                <a:spAutoFit/>
              </a:bodyPr>
              <a:lstStyle/>
              <a:p>
                <a:r>
                  <a:rPr lang="en-US" sz="2000" dirty="0" err="1" smtClean="0">
                    <a:latin typeface="Times"/>
                    <a:cs typeface="Times"/>
                  </a:rPr>
                  <a:t>Eu</a:t>
                </a:r>
                <a:r>
                  <a:rPr lang="en-US" sz="2000" dirty="0" smtClean="0">
                    <a:latin typeface="Times"/>
                    <a:cs typeface="Times"/>
                  </a:rPr>
                  <a:t> (K)</a:t>
                </a:r>
                <a:endParaRPr lang="en-US" sz="2000" dirty="0">
                  <a:latin typeface="Times"/>
                  <a:cs typeface="Times"/>
                </a:endParaRPr>
              </a:p>
            </p:txBody>
          </p:sp>
          <p:grpSp>
            <p:nvGrpSpPr>
              <p:cNvPr id="6" name="Group 5"/>
              <p:cNvGrpSpPr/>
              <p:nvPr/>
            </p:nvGrpSpPr>
            <p:grpSpPr>
              <a:xfrm>
                <a:off x="3841750" y="5972932"/>
                <a:ext cx="1682750" cy="574389"/>
                <a:chOff x="5937250" y="92361"/>
                <a:chExt cx="1682750" cy="574389"/>
              </a:xfrm>
            </p:grpSpPr>
            <p:sp>
              <p:nvSpPr>
                <p:cNvPr id="5" name="Rectangle 4"/>
                <p:cNvSpPr/>
                <p:nvPr/>
              </p:nvSpPr>
              <p:spPr>
                <a:xfrm>
                  <a:off x="5937250" y="127000"/>
                  <a:ext cx="1682750" cy="539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937250" y="92361"/>
                  <a:ext cx="1629960" cy="555792"/>
                </a:xfrm>
                <a:prstGeom prst="rect">
                  <a:avLst/>
                </a:prstGeom>
                <a:noFill/>
              </p:spPr>
              <p:txBody>
                <a:bodyPr wrap="none" rtlCol="0">
                  <a:spAutoFit/>
                </a:bodyPr>
                <a:lstStyle/>
                <a:p>
                  <a:r>
                    <a:rPr lang="en-US" sz="2000" dirty="0" err="1" smtClean="0">
                      <a:latin typeface="Times"/>
                      <a:cs typeface="Times"/>
                    </a:rPr>
                    <a:t>η</a:t>
                  </a:r>
                  <a:r>
                    <a:rPr lang="en-US" sz="2000" baseline="-25000" dirty="0" err="1" smtClean="0">
                      <a:latin typeface="Times"/>
                      <a:cs typeface="Times"/>
                    </a:rPr>
                    <a:t>crit</a:t>
                  </a:r>
                  <a:r>
                    <a:rPr lang="en-US" sz="2000" baseline="-25000" dirty="0" smtClean="0">
                      <a:latin typeface="Times"/>
                      <a:cs typeface="Times"/>
                    </a:rPr>
                    <a:t> </a:t>
                  </a:r>
                  <a:r>
                    <a:rPr lang="en-US" sz="2000" dirty="0" smtClean="0">
                      <a:latin typeface="Times"/>
                      <a:cs typeface="Times"/>
                    </a:rPr>
                    <a:t>(cm</a:t>
                  </a:r>
                  <a:r>
                    <a:rPr lang="en-US" sz="2000" baseline="30000" dirty="0" smtClean="0">
                      <a:latin typeface="Times"/>
                      <a:cs typeface="Times"/>
                    </a:rPr>
                    <a:t>-3</a:t>
                  </a:r>
                  <a:r>
                    <a:rPr lang="en-US" sz="2000" dirty="0" smtClean="0">
                      <a:latin typeface="Times"/>
                      <a:cs typeface="Times"/>
                    </a:rPr>
                    <a:t>) </a:t>
                  </a:r>
                  <a:endParaRPr lang="en-US" sz="2000" dirty="0">
                    <a:latin typeface="Times"/>
                    <a:cs typeface="Times"/>
                  </a:endParaRPr>
                </a:p>
              </p:txBody>
            </p:sp>
          </p:grpSp>
        </p:grpSp>
      </p:grpSp>
      <p:sp>
        <p:nvSpPr>
          <p:cNvPr id="8" name="TextBox 7"/>
          <p:cNvSpPr txBox="1"/>
          <p:nvPr/>
        </p:nvSpPr>
        <p:spPr>
          <a:xfrm>
            <a:off x="25671" y="2375620"/>
            <a:ext cx="3494772" cy="2554545"/>
          </a:xfrm>
          <a:prstGeom prst="rect">
            <a:avLst/>
          </a:prstGeom>
          <a:noFill/>
        </p:spPr>
        <p:txBody>
          <a:bodyPr wrap="none" rtlCol="0">
            <a:spAutoFit/>
          </a:bodyPr>
          <a:lstStyle/>
          <a:p>
            <a:pPr marL="342900" indent="-342900">
              <a:buFont typeface="Arial"/>
              <a:buChar char="•"/>
            </a:pPr>
            <a:r>
              <a:rPr lang="en-US" sz="2000" dirty="0" smtClean="0">
                <a:solidFill>
                  <a:srgbClr val="FFFF00"/>
                </a:solidFill>
                <a:latin typeface="Chalkboard"/>
                <a:cs typeface="Chalkboard"/>
              </a:rPr>
              <a:t>C+, OI major coolants</a:t>
            </a:r>
          </a:p>
          <a:p>
            <a:pPr marL="342900" indent="-342900">
              <a:buFont typeface="Arial"/>
              <a:buChar char="•"/>
            </a:pPr>
            <a:endParaRPr lang="en-US" sz="2000" dirty="0">
              <a:solidFill>
                <a:srgbClr val="FFFF00"/>
              </a:solidFill>
              <a:latin typeface="Chalkboard"/>
              <a:cs typeface="Chalkboard"/>
            </a:endParaRPr>
          </a:p>
          <a:p>
            <a:pPr marL="342900" indent="-342900">
              <a:buFont typeface="Arial"/>
              <a:buChar char="•"/>
            </a:pPr>
            <a:r>
              <a:rPr lang="en-US" sz="2000" dirty="0" smtClean="0">
                <a:solidFill>
                  <a:srgbClr val="FFFF00"/>
                </a:solidFill>
                <a:latin typeface="Chalkboard"/>
                <a:cs typeface="Chalkboard"/>
              </a:rPr>
              <a:t>CH+ and OH key </a:t>
            </a:r>
          </a:p>
          <a:p>
            <a:pPr marL="342900" indent="-342900">
              <a:buFont typeface="Arial"/>
              <a:buChar char="•"/>
            </a:pPr>
            <a:r>
              <a:rPr lang="en-US" sz="2000" dirty="0">
                <a:solidFill>
                  <a:srgbClr val="FFFF00"/>
                </a:solidFill>
                <a:latin typeface="Chalkboard"/>
                <a:cs typeface="Chalkboard"/>
              </a:rPr>
              <a:t>m</a:t>
            </a:r>
            <a:r>
              <a:rPr lang="en-US" sz="2000" dirty="0" smtClean="0">
                <a:solidFill>
                  <a:srgbClr val="FFFF00"/>
                </a:solidFill>
                <a:latin typeface="Chalkboard"/>
                <a:cs typeface="Chalkboard"/>
              </a:rPr>
              <a:t>olecules in PDRs</a:t>
            </a:r>
          </a:p>
          <a:p>
            <a:pPr marL="342900" indent="-342900">
              <a:buFont typeface="Arial"/>
              <a:buChar char="•"/>
            </a:pPr>
            <a:endParaRPr lang="en-US" sz="2000" dirty="0">
              <a:solidFill>
                <a:srgbClr val="FFFF00"/>
              </a:solidFill>
              <a:latin typeface="Chalkboard"/>
              <a:cs typeface="Chalkboard"/>
            </a:endParaRPr>
          </a:p>
          <a:p>
            <a:pPr marL="342900" indent="-342900">
              <a:buFont typeface="Arial"/>
              <a:buChar char="•"/>
            </a:pPr>
            <a:r>
              <a:rPr lang="en-US" sz="2000" dirty="0" smtClean="0">
                <a:solidFill>
                  <a:srgbClr val="FFFF00"/>
                </a:solidFill>
                <a:latin typeface="Chalkboard"/>
                <a:cs typeface="Chalkboard"/>
              </a:rPr>
              <a:t>OH also traces the warm </a:t>
            </a:r>
          </a:p>
          <a:p>
            <a:r>
              <a:rPr lang="en-US" sz="2000" dirty="0" smtClean="0">
                <a:solidFill>
                  <a:srgbClr val="FFFF00"/>
                </a:solidFill>
                <a:latin typeface="Chalkboard"/>
                <a:cs typeface="Chalkboard"/>
              </a:rPr>
              <a:t>and dense phase of the ISM</a:t>
            </a:r>
          </a:p>
          <a:p>
            <a:r>
              <a:rPr lang="en-US" sz="2000" dirty="0" smtClean="0">
                <a:solidFill>
                  <a:srgbClr val="FFFF00"/>
                </a:solidFill>
                <a:latin typeface="Chalkboard"/>
                <a:cs typeface="Chalkboard"/>
              </a:rPr>
              <a:t>(high </a:t>
            </a:r>
            <a:r>
              <a:rPr lang="en-US" sz="2000" dirty="0" err="1" smtClean="0">
                <a:solidFill>
                  <a:srgbClr val="FFFF00"/>
                </a:solidFill>
                <a:latin typeface="Lucida Grande"/>
                <a:ea typeface="Lucida Grande"/>
                <a:cs typeface="Lucida Grande"/>
              </a:rPr>
              <a:t>η</a:t>
            </a:r>
            <a:r>
              <a:rPr lang="en-US" sz="2000" baseline="-25000" dirty="0" err="1" smtClean="0">
                <a:solidFill>
                  <a:srgbClr val="FFFF00"/>
                </a:solidFill>
                <a:latin typeface="Chalkboard"/>
                <a:cs typeface="Chalkboard"/>
              </a:rPr>
              <a:t>crit</a:t>
            </a:r>
            <a:r>
              <a:rPr lang="en-US" sz="2000" dirty="0" smtClean="0">
                <a:solidFill>
                  <a:srgbClr val="FFFF00"/>
                </a:solidFill>
                <a:latin typeface="Chalkboard"/>
                <a:cs typeface="Chalkboard"/>
              </a:rPr>
              <a:t> )</a:t>
            </a:r>
            <a:endParaRPr lang="en-US" sz="2000" baseline="-25000" dirty="0">
              <a:solidFill>
                <a:srgbClr val="FFFF00"/>
              </a:solidFill>
              <a:latin typeface="Chalkboard"/>
              <a:cs typeface="Chalkboard"/>
            </a:endParaRPr>
          </a:p>
        </p:txBody>
      </p:sp>
      <p:sp>
        <p:nvSpPr>
          <p:cNvPr id="10" name="TextBox 9"/>
          <p:cNvSpPr txBox="1"/>
          <p:nvPr/>
        </p:nvSpPr>
        <p:spPr>
          <a:xfrm>
            <a:off x="1936243" y="508000"/>
            <a:ext cx="4689590" cy="523220"/>
          </a:xfrm>
          <a:prstGeom prst="rect">
            <a:avLst/>
          </a:prstGeom>
          <a:noFill/>
        </p:spPr>
        <p:txBody>
          <a:bodyPr wrap="none" rtlCol="0">
            <a:spAutoFit/>
          </a:bodyPr>
          <a:lstStyle/>
          <a:p>
            <a:r>
              <a:rPr lang="en-US" sz="2800" dirty="0" smtClean="0">
                <a:solidFill>
                  <a:srgbClr val="FFFF00"/>
                </a:solidFill>
                <a:latin typeface="Chalkboard"/>
                <a:cs typeface="Chalkboard"/>
              </a:rPr>
              <a:t>The choice of spectral lines</a:t>
            </a:r>
            <a:endParaRPr lang="en-US" sz="2800" dirty="0">
              <a:solidFill>
                <a:srgbClr val="FFFF00"/>
              </a:solidFill>
              <a:latin typeface="Chalkboard"/>
              <a:cs typeface="Chalkboard"/>
            </a:endParaRPr>
          </a:p>
        </p:txBody>
      </p:sp>
      <p:sp>
        <p:nvSpPr>
          <p:cNvPr id="9" name="Footer Placeholder 8"/>
          <p:cNvSpPr>
            <a:spLocks noGrp="1"/>
          </p:cNvSpPr>
          <p:nvPr>
            <p:ph type="ftr" sz="quarter" idx="11"/>
          </p:nvPr>
        </p:nvSpPr>
        <p:spPr/>
        <p:txBody>
          <a:bodyPr/>
          <a:lstStyle/>
          <a:p>
            <a:r>
              <a:rPr lang="en-US" smtClean="0"/>
              <a:t>1st ESA-CAS Workshop </a:t>
            </a:r>
            <a:endParaRPr lang="en-US"/>
          </a:p>
        </p:txBody>
      </p:sp>
    </p:spTree>
    <p:extLst>
      <p:ext uri="{BB962C8B-B14F-4D97-AF65-F5344CB8AC3E}">
        <p14:creationId xmlns:p14="http://schemas.microsoft.com/office/powerpoint/2010/main" val="2733941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p:cNvPicPr>
          <p:nvPr/>
        </p:nvPicPr>
        <p:blipFill>
          <a:blip r:embed="rId3"/>
          <a:stretch>
            <a:fillRect/>
          </a:stretch>
        </p:blipFill>
        <p:spPr>
          <a:xfrm>
            <a:off x="50800" y="0"/>
            <a:ext cx="9101059" cy="6858000"/>
          </a:xfrm>
          <a:prstGeom prst="rect">
            <a:avLst/>
          </a:prstGeom>
        </p:spPr>
      </p:pic>
      <p:sp>
        <p:nvSpPr>
          <p:cNvPr id="2" name="Footer Placeholder 1"/>
          <p:cNvSpPr>
            <a:spLocks noGrp="1"/>
          </p:cNvSpPr>
          <p:nvPr>
            <p:ph type="ftr" sz="quarter" idx="11"/>
          </p:nvPr>
        </p:nvSpPr>
        <p:spPr/>
        <p:txBody>
          <a:bodyPr/>
          <a:lstStyle/>
          <a:p>
            <a:r>
              <a:rPr lang="en-US" smtClean="0"/>
              <a:t>1st ESA-CAS Workshop </a:t>
            </a:r>
            <a:endParaRPr lang="en-US"/>
          </a:p>
        </p:txBody>
      </p:sp>
      <p:sp>
        <p:nvSpPr>
          <p:cNvPr id="3" name="TextBox 2"/>
          <p:cNvSpPr txBox="1"/>
          <p:nvPr/>
        </p:nvSpPr>
        <p:spPr>
          <a:xfrm>
            <a:off x="266700" y="3178601"/>
            <a:ext cx="1582393" cy="830997"/>
          </a:xfrm>
          <a:prstGeom prst="rect">
            <a:avLst/>
          </a:prstGeom>
          <a:noFill/>
        </p:spPr>
        <p:txBody>
          <a:bodyPr wrap="none" rtlCol="0">
            <a:spAutoFit/>
          </a:bodyPr>
          <a:lstStyle/>
          <a:p>
            <a:r>
              <a:rPr lang="en-US" sz="2400" dirty="0" smtClean="0">
                <a:solidFill>
                  <a:srgbClr val="FFFF00"/>
                </a:solidFill>
                <a:latin typeface="Chalkboard"/>
                <a:cs typeface="Chalkboard"/>
              </a:rPr>
              <a:t>Resolution </a:t>
            </a:r>
          </a:p>
          <a:p>
            <a:r>
              <a:rPr lang="en-US" sz="2400" dirty="0" smtClean="0">
                <a:solidFill>
                  <a:srgbClr val="FFFF00"/>
                </a:solidFill>
                <a:latin typeface="Chalkboard"/>
                <a:cs typeface="Chalkboard"/>
              </a:rPr>
              <a:t>is key ….</a:t>
            </a:r>
          </a:p>
        </p:txBody>
      </p:sp>
      <p:pic>
        <p:nvPicPr>
          <p:cNvPr id="4" name="Picture 3"/>
          <p:cNvPicPr>
            <a:picLocks noChangeAspect="1"/>
          </p:cNvPicPr>
          <p:nvPr/>
        </p:nvPicPr>
        <p:blipFill>
          <a:blip r:embed="rId4"/>
          <a:stretch>
            <a:fillRect/>
          </a:stretch>
        </p:blipFill>
        <p:spPr>
          <a:xfrm>
            <a:off x="2260600" y="3804146"/>
            <a:ext cx="4470400" cy="2421969"/>
          </a:xfrm>
          <a:prstGeom prst="rect">
            <a:avLst/>
          </a:prstGeom>
        </p:spPr>
      </p:pic>
      <p:pic>
        <p:nvPicPr>
          <p:cNvPr id="5" name="Picture 4"/>
          <p:cNvPicPr>
            <a:picLocks/>
          </p:cNvPicPr>
          <p:nvPr/>
        </p:nvPicPr>
        <p:blipFill>
          <a:blip r:embed="rId5"/>
          <a:stretch>
            <a:fillRect/>
          </a:stretch>
        </p:blipFill>
        <p:spPr>
          <a:xfrm>
            <a:off x="2171700" y="901700"/>
            <a:ext cx="4787900" cy="2902446"/>
          </a:xfrm>
          <a:prstGeom prst="rect">
            <a:avLst/>
          </a:prstGeom>
        </p:spPr>
      </p:pic>
      <p:sp>
        <p:nvSpPr>
          <p:cNvPr id="14" name="TextBox 13"/>
          <p:cNvSpPr txBox="1"/>
          <p:nvPr/>
        </p:nvSpPr>
        <p:spPr>
          <a:xfrm>
            <a:off x="7066041" y="1727200"/>
            <a:ext cx="2077959" cy="923330"/>
          </a:xfrm>
          <a:prstGeom prst="rect">
            <a:avLst/>
          </a:prstGeom>
          <a:noFill/>
        </p:spPr>
        <p:txBody>
          <a:bodyPr wrap="none" rtlCol="0">
            <a:spAutoFit/>
          </a:bodyPr>
          <a:lstStyle/>
          <a:p>
            <a:r>
              <a:rPr lang="en-US" dirty="0" smtClean="0">
                <a:solidFill>
                  <a:srgbClr val="FFFF00"/>
                </a:solidFill>
                <a:latin typeface="Chalkboard"/>
                <a:cs typeface="Chalkboard"/>
              </a:rPr>
              <a:t>[OI] in Orion -KL</a:t>
            </a:r>
          </a:p>
          <a:p>
            <a:r>
              <a:rPr lang="en-US" dirty="0" smtClean="0">
                <a:solidFill>
                  <a:srgbClr val="FFFF00"/>
                </a:solidFill>
                <a:latin typeface="Chalkboard"/>
                <a:cs typeface="Chalkboard"/>
              </a:rPr>
              <a:t>ISO-LWS</a:t>
            </a:r>
          </a:p>
          <a:p>
            <a:r>
              <a:rPr lang="en-US" dirty="0" err="1" smtClean="0">
                <a:solidFill>
                  <a:srgbClr val="FFFF00"/>
                </a:solidFill>
                <a:latin typeface="Chalkboard"/>
                <a:cs typeface="Chalkboard"/>
              </a:rPr>
              <a:t>Lerate</a:t>
            </a:r>
            <a:r>
              <a:rPr lang="en-US" dirty="0" smtClean="0">
                <a:solidFill>
                  <a:srgbClr val="FFFF00"/>
                </a:solidFill>
                <a:latin typeface="Chalkboard"/>
                <a:cs typeface="Chalkboard"/>
              </a:rPr>
              <a:t> et al. 2006</a:t>
            </a:r>
          </a:p>
        </p:txBody>
      </p:sp>
      <p:sp>
        <p:nvSpPr>
          <p:cNvPr id="15" name="TextBox 14"/>
          <p:cNvSpPr txBox="1"/>
          <p:nvPr/>
        </p:nvSpPr>
        <p:spPr>
          <a:xfrm>
            <a:off x="6959600" y="4102100"/>
            <a:ext cx="2111886" cy="923330"/>
          </a:xfrm>
          <a:prstGeom prst="rect">
            <a:avLst/>
          </a:prstGeom>
          <a:noFill/>
        </p:spPr>
        <p:txBody>
          <a:bodyPr wrap="none" rtlCol="0">
            <a:spAutoFit/>
          </a:bodyPr>
          <a:lstStyle/>
          <a:p>
            <a:r>
              <a:rPr lang="en-US" dirty="0" smtClean="0">
                <a:solidFill>
                  <a:srgbClr val="FFFF00"/>
                </a:solidFill>
                <a:latin typeface="Chalkboard"/>
                <a:cs typeface="Chalkboard"/>
              </a:rPr>
              <a:t>Water in Orion-KL</a:t>
            </a:r>
          </a:p>
          <a:p>
            <a:r>
              <a:rPr lang="en-US" dirty="0" smtClean="0">
                <a:solidFill>
                  <a:srgbClr val="FFFF00"/>
                </a:solidFill>
                <a:latin typeface="Chalkboard"/>
                <a:cs typeface="Chalkboard"/>
              </a:rPr>
              <a:t>HIFI</a:t>
            </a:r>
          </a:p>
          <a:p>
            <a:r>
              <a:rPr lang="en-US" dirty="0" smtClean="0">
                <a:solidFill>
                  <a:srgbClr val="FFFF00"/>
                </a:solidFill>
                <a:latin typeface="Chalkboard"/>
                <a:cs typeface="Chalkboard"/>
              </a:rPr>
              <a:t>Kama et al. 2013</a:t>
            </a:r>
            <a:endParaRPr lang="en-US" dirty="0">
              <a:solidFill>
                <a:srgbClr val="FFFF00"/>
              </a:solidFill>
              <a:latin typeface="Chalkboard"/>
              <a:cs typeface="Chalkboard"/>
            </a:endParaRPr>
          </a:p>
        </p:txBody>
      </p:sp>
      <p:sp>
        <p:nvSpPr>
          <p:cNvPr id="16" name="TextBox 15"/>
          <p:cNvSpPr txBox="1"/>
          <p:nvPr/>
        </p:nvSpPr>
        <p:spPr>
          <a:xfrm>
            <a:off x="1481861" y="120134"/>
            <a:ext cx="6104077" cy="461665"/>
          </a:xfrm>
          <a:prstGeom prst="rect">
            <a:avLst/>
          </a:prstGeom>
          <a:noFill/>
        </p:spPr>
        <p:txBody>
          <a:bodyPr wrap="none" rtlCol="0">
            <a:spAutoFit/>
          </a:bodyPr>
          <a:lstStyle/>
          <a:p>
            <a:r>
              <a:rPr lang="en-US" sz="2400" dirty="0" smtClean="0">
                <a:solidFill>
                  <a:srgbClr val="FFFF00"/>
                </a:solidFill>
                <a:latin typeface="Chalkboard"/>
                <a:cs typeface="Chalkboard"/>
              </a:rPr>
              <a:t>Physical conditions in Star forming regions</a:t>
            </a:r>
            <a:endParaRPr lang="en-US" sz="2400" dirty="0">
              <a:solidFill>
                <a:srgbClr val="FFFF00"/>
              </a:solidFill>
              <a:latin typeface="Chalkboard"/>
              <a:cs typeface="Chalkboard"/>
            </a:endParaRPr>
          </a:p>
        </p:txBody>
      </p:sp>
      <p:cxnSp>
        <p:nvCxnSpPr>
          <p:cNvPr id="18" name="Straight Arrow Connector 17"/>
          <p:cNvCxnSpPr/>
          <p:nvPr/>
        </p:nvCxnSpPr>
        <p:spPr>
          <a:xfrm>
            <a:off x="4762500" y="3594100"/>
            <a:ext cx="635000" cy="21717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835400" y="3594100"/>
            <a:ext cx="698500" cy="21717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72100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189719"/>
            <a:ext cx="1769610" cy="646331"/>
          </a:xfrm>
          <a:prstGeom prst="rect">
            <a:avLst/>
          </a:prstGeom>
          <a:noFill/>
        </p:spPr>
        <p:txBody>
          <a:bodyPr wrap="none" rtlCol="0">
            <a:spAutoFit/>
          </a:bodyPr>
          <a:lstStyle/>
          <a:p>
            <a:r>
              <a:rPr lang="en-US" sz="3600" dirty="0" smtClean="0">
                <a:solidFill>
                  <a:srgbClr val="FFFF00"/>
                </a:solidFill>
                <a:latin typeface="Chalkboard"/>
                <a:cs typeface="Chalkboard"/>
              </a:rPr>
              <a:t>Payload</a:t>
            </a:r>
            <a:endParaRPr lang="en-US" sz="3600" dirty="0">
              <a:solidFill>
                <a:srgbClr val="FFFF00"/>
              </a:solidFill>
              <a:latin typeface="Chalkboard"/>
              <a:cs typeface="Chalkboard"/>
            </a:endParaRPr>
          </a:p>
        </p:txBody>
      </p:sp>
      <p:sp>
        <p:nvSpPr>
          <p:cNvPr id="3" name="TextBox 2"/>
          <p:cNvSpPr txBox="1"/>
          <p:nvPr/>
        </p:nvSpPr>
        <p:spPr>
          <a:xfrm>
            <a:off x="0" y="948691"/>
            <a:ext cx="265480" cy="738664"/>
          </a:xfrm>
          <a:prstGeom prst="rect">
            <a:avLst/>
          </a:prstGeom>
          <a:noFill/>
        </p:spPr>
        <p:txBody>
          <a:bodyPr wrap="none" rtlCol="0">
            <a:spAutoFit/>
          </a:bodyPr>
          <a:lstStyle/>
          <a:p>
            <a:endParaRPr lang="en-US" sz="2400" b="1" dirty="0" smtClean="0">
              <a:solidFill>
                <a:srgbClr val="000000"/>
              </a:solidFill>
              <a:latin typeface="+mj-lt"/>
              <a:cs typeface="Times New Roman"/>
            </a:endParaRPr>
          </a:p>
          <a:p>
            <a:pPr marL="285750" indent="-285750">
              <a:buFont typeface="Arial"/>
              <a:buChar char="•"/>
            </a:pPr>
            <a:endParaRPr lang="en-US" dirty="0">
              <a:solidFill>
                <a:srgbClr val="FFFF00"/>
              </a:solidFill>
            </a:endParaRPr>
          </a:p>
        </p:txBody>
      </p:sp>
      <p:sp>
        <p:nvSpPr>
          <p:cNvPr id="4" name="TextBox 3"/>
          <p:cNvSpPr txBox="1"/>
          <p:nvPr/>
        </p:nvSpPr>
        <p:spPr>
          <a:xfrm>
            <a:off x="469899" y="871823"/>
            <a:ext cx="8318501" cy="5724644"/>
          </a:xfrm>
          <a:prstGeom prst="rect">
            <a:avLst/>
          </a:prstGeom>
          <a:noFill/>
        </p:spPr>
        <p:txBody>
          <a:bodyPr wrap="square" rtlCol="0">
            <a:spAutoFit/>
          </a:bodyPr>
          <a:lstStyle/>
          <a:p>
            <a:pPr marL="342900" indent="-342900" algn="just">
              <a:spcBef>
                <a:spcPts val="600"/>
              </a:spcBef>
              <a:buFont typeface="Arial"/>
              <a:buChar char="•"/>
            </a:pPr>
            <a:r>
              <a:rPr lang="en-US" sz="2400" dirty="0" smtClean="0">
                <a:solidFill>
                  <a:srgbClr val="FFFF00"/>
                </a:solidFill>
                <a:latin typeface="Chalkboard"/>
                <a:cs typeface="Chalkboard"/>
              </a:rPr>
              <a:t>Small mission provides excellent science opportunity.</a:t>
            </a:r>
          </a:p>
          <a:p>
            <a:pPr marL="342900" indent="-342900" algn="just">
              <a:spcBef>
                <a:spcPts val="600"/>
              </a:spcBef>
              <a:buFont typeface="Arial"/>
              <a:buChar char="•"/>
            </a:pPr>
            <a:r>
              <a:rPr lang="en-US" sz="2400" dirty="0" smtClean="0">
                <a:solidFill>
                  <a:srgbClr val="FFFF00"/>
                </a:solidFill>
                <a:latin typeface="Chalkboard"/>
                <a:cs typeface="Chalkboard"/>
              </a:rPr>
              <a:t>Limited payload resources – low power, low mass, and small volume.</a:t>
            </a:r>
          </a:p>
          <a:p>
            <a:pPr marL="342900" indent="-342900" algn="just">
              <a:spcBef>
                <a:spcPts val="600"/>
              </a:spcBef>
              <a:buFont typeface="Arial"/>
              <a:buChar char="•"/>
            </a:pPr>
            <a:r>
              <a:rPr lang="en-US" sz="2400" dirty="0" smtClean="0">
                <a:solidFill>
                  <a:srgbClr val="FFFF00"/>
                </a:solidFill>
                <a:latin typeface="Chalkboard"/>
                <a:cs typeface="Chalkboard"/>
              </a:rPr>
              <a:t>Cryogenic cooling to 4K too demanding with present technology, but ~20-50 K is viable.</a:t>
            </a:r>
          </a:p>
          <a:p>
            <a:pPr marL="342900" indent="-342900" algn="just">
              <a:spcBef>
                <a:spcPts val="600"/>
              </a:spcBef>
              <a:buFont typeface="Arial"/>
              <a:buChar char="•"/>
            </a:pPr>
            <a:r>
              <a:rPr lang="en-US" sz="2400" dirty="0" smtClean="0">
                <a:solidFill>
                  <a:srgbClr val="FFFF00"/>
                </a:solidFill>
                <a:latin typeface="Chalkboard"/>
                <a:cs typeface="Chalkboard"/>
              </a:rPr>
              <a:t>Semiconductor (</a:t>
            </a:r>
            <a:r>
              <a:rPr lang="en-US" sz="2400" dirty="0" err="1" smtClean="0">
                <a:solidFill>
                  <a:srgbClr val="FFFF00"/>
                </a:solidFill>
                <a:latin typeface="Chalkboard"/>
                <a:cs typeface="Chalkboard"/>
              </a:rPr>
              <a:t>Schottky</a:t>
            </a:r>
            <a:r>
              <a:rPr lang="en-US" sz="2400" dirty="0" smtClean="0">
                <a:solidFill>
                  <a:srgbClr val="FFFF00"/>
                </a:solidFill>
                <a:latin typeface="Chalkboard"/>
                <a:cs typeface="Chalkboard"/>
              </a:rPr>
              <a:t>) mixer technology compliant with higher ambient temperature operation</a:t>
            </a:r>
          </a:p>
          <a:p>
            <a:pPr marL="342900" indent="-342900" algn="just">
              <a:spcBef>
                <a:spcPts val="600"/>
              </a:spcBef>
              <a:buFont typeface="Arial"/>
              <a:buChar char="•"/>
            </a:pPr>
            <a:r>
              <a:rPr lang="en-US" sz="2400" dirty="0" err="1" smtClean="0">
                <a:solidFill>
                  <a:srgbClr val="FFFF00"/>
                </a:solidFill>
                <a:latin typeface="Chalkboard"/>
                <a:cs typeface="Chalkboard"/>
              </a:rPr>
              <a:t>Schottky</a:t>
            </a:r>
            <a:r>
              <a:rPr lang="en-US" sz="2400" dirty="0" smtClean="0">
                <a:solidFill>
                  <a:srgbClr val="FFFF00"/>
                </a:solidFill>
                <a:latin typeface="Chalkboard"/>
                <a:cs typeface="Chalkboard"/>
              </a:rPr>
              <a:t> offers good sensitivity and wide IF bandwidth.</a:t>
            </a:r>
            <a:endParaRPr lang="en-US" sz="2400" dirty="0" smtClean="0">
              <a:solidFill>
                <a:srgbClr val="FFFF00"/>
              </a:solidFill>
            </a:endParaRPr>
          </a:p>
          <a:p>
            <a:pPr marL="342900" indent="-342900">
              <a:spcBef>
                <a:spcPts val="600"/>
              </a:spcBef>
              <a:buFont typeface="Arial"/>
              <a:buChar char="•"/>
            </a:pPr>
            <a:r>
              <a:rPr lang="en-US" sz="2400" b="1" dirty="0" smtClean="0">
                <a:solidFill>
                  <a:srgbClr val="FFFF00"/>
                </a:solidFill>
                <a:latin typeface="Chalkboard"/>
                <a:cs typeface="Chalkboard"/>
              </a:rPr>
              <a:t>Quantum Cascade Laser (QCL) </a:t>
            </a:r>
            <a:r>
              <a:rPr lang="en-US" sz="2400" dirty="0" smtClean="0">
                <a:solidFill>
                  <a:srgbClr val="FFFF00"/>
                </a:solidFill>
                <a:latin typeface="Chalkboard"/>
                <a:cs typeface="Chalkboard"/>
              </a:rPr>
              <a:t>Technology provides sufficient mixer LO power. </a:t>
            </a:r>
            <a:endParaRPr lang="en-US" sz="2400" dirty="0">
              <a:solidFill>
                <a:srgbClr val="FFFF00"/>
              </a:solidFill>
              <a:latin typeface="Chalkboard"/>
              <a:cs typeface="Chalkboard"/>
            </a:endParaRPr>
          </a:p>
          <a:p>
            <a:pPr marL="342900" indent="-342900">
              <a:spcBef>
                <a:spcPts val="600"/>
              </a:spcBef>
              <a:buFont typeface="Arial"/>
              <a:buChar char="•"/>
            </a:pPr>
            <a:r>
              <a:rPr lang="en-US" sz="2400" dirty="0" smtClean="0">
                <a:solidFill>
                  <a:srgbClr val="FFFF00"/>
                </a:solidFill>
                <a:latin typeface="Chalkboard"/>
                <a:cs typeface="Chalkboard"/>
              </a:rPr>
              <a:t>Proposed concept has the advantage of low cost cooling and </a:t>
            </a:r>
            <a:r>
              <a:rPr lang="en-US" sz="2400" dirty="0">
                <a:solidFill>
                  <a:srgbClr val="FFFF00"/>
                </a:solidFill>
                <a:latin typeface="Chalkboard"/>
                <a:cs typeface="Chalkboard"/>
              </a:rPr>
              <a:t>relatively rapid </a:t>
            </a:r>
            <a:r>
              <a:rPr lang="en-US" sz="2400" dirty="0" smtClean="0">
                <a:solidFill>
                  <a:srgbClr val="FFFF00"/>
                </a:solidFill>
                <a:latin typeface="Chalkboard"/>
                <a:cs typeface="Chalkboard"/>
              </a:rPr>
              <a:t>mission deployment </a:t>
            </a:r>
            <a:endParaRPr lang="en-US" sz="2400" dirty="0">
              <a:solidFill>
                <a:srgbClr val="FFFF00"/>
              </a:solidFill>
              <a:latin typeface="Chalkboard"/>
              <a:cs typeface="Chalkboard"/>
            </a:endParaRPr>
          </a:p>
          <a:p>
            <a:r>
              <a:rPr lang="en-US" sz="2400" b="1" dirty="0" smtClean="0">
                <a:solidFill>
                  <a:srgbClr val="FFFF00"/>
                </a:solidFill>
              </a:rPr>
              <a:t> </a:t>
            </a:r>
            <a:endParaRPr lang="en-US" sz="2400" b="1" dirty="0">
              <a:solidFill>
                <a:srgbClr val="FFFF00"/>
              </a:solidFill>
            </a:endParaRPr>
          </a:p>
        </p:txBody>
      </p:sp>
      <p:sp>
        <p:nvSpPr>
          <p:cNvPr id="7" name="Footer Placeholder 6"/>
          <p:cNvSpPr>
            <a:spLocks noGrp="1"/>
          </p:cNvSpPr>
          <p:nvPr>
            <p:ph type="ftr" sz="quarter" idx="11"/>
          </p:nvPr>
        </p:nvSpPr>
        <p:spPr/>
        <p:txBody>
          <a:bodyPr/>
          <a:lstStyle/>
          <a:p>
            <a:r>
              <a:rPr lang="en-US" smtClean="0"/>
              <a:t>1st ESA-CAS Workshop </a:t>
            </a:r>
            <a:endParaRPr lang="en-US"/>
          </a:p>
        </p:txBody>
      </p:sp>
    </p:spTree>
    <p:extLst>
      <p:ext uri="{BB962C8B-B14F-4D97-AF65-F5344CB8AC3E}">
        <p14:creationId xmlns:p14="http://schemas.microsoft.com/office/powerpoint/2010/main" val="16803630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316719"/>
            <a:ext cx="3374642" cy="584775"/>
          </a:xfrm>
          <a:prstGeom prst="rect">
            <a:avLst/>
          </a:prstGeom>
          <a:noFill/>
        </p:spPr>
        <p:txBody>
          <a:bodyPr wrap="none" rtlCol="0">
            <a:spAutoFit/>
          </a:bodyPr>
          <a:lstStyle/>
          <a:p>
            <a:pPr defTabSz="457200"/>
            <a:r>
              <a:rPr lang="en-US" sz="3200" dirty="0" smtClean="0">
                <a:solidFill>
                  <a:srgbClr val="FFFF00"/>
                </a:solidFill>
                <a:latin typeface="Chalkboard"/>
                <a:cs typeface="Chalkboard"/>
              </a:rPr>
              <a:t>System Overview</a:t>
            </a:r>
            <a:endParaRPr lang="en-US" sz="3200" dirty="0">
              <a:solidFill>
                <a:srgbClr val="FFFF00"/>
              </a:solidFill>
              <a:latin typeface="Chalkboard"/>
              <a:cs typeface="Chalkboard"/>
            </a:endParaRPr>
          </a:p>
        </p:txBody>
      </p:sp>
      <p:sp>
        <p:nvSpPr>
          <p:cNvPr id="3" name="TextBox 2"/>
          <p:cNvSpPr txBox="1"/>
          <p:nvPr/>
        </p:nvSpPr>
        <p:spPr>
          <a:xfrm>
            <a:off x="0" y="948691"/>
            <a:ext cx="265480" cy="738664"/>
          </a:xfrm>
          <a:prstGeom prst="rect">
            <a:avLst/>
          </a:prstGeom>
          <a:noFill/>
        </p:spPr>
        <p:txBody>
          <a:bodyPr wrap="none" rtlCol="0">
            <a:spAutoFit/>
          </a:bodyPr>
          <a:lstStyle/>
          <a:p>
            <a:pPr defTabSz="457200"/>
            <a:endParaRPr lang="en-US" sz="2400" b="1" dirty="0">
              <a:solidFill>
                <a:srgbClr val="000000"/>
              </a:solidFill>
              <a:cs typeface="Times New Roman"/>
            </a:endParaRPr>
          </a:p>
          <a:p>
            <a:pPr marL="285750" indent="-285750" defTabSz="457200">
              <a:buFont typeface="Arial"/>
              <a:buChar char="•"/>
            </a:pPr>
            <a:endParaRPr lang="en-US" dirty="0">
              <a:solidFill>
                <a:srgbClr val="FFFF00"/>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1st ESA-CAS Workshop </a:t>
            </a:r>
            <a:endParaRPr lang="en-US">
              <a:solidFill>
                <a:prstClr val="black">
                  <a:tint val="75000"/>
                </a:prstClr>
              </a:solidFill>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692696"/>
            <a:ext cx="1368151" cy="159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95736" y="913944"/>
            <a:ext cx="6732242" cy="1200328"/>
          </a:xfrm>
          <a:prstGeom prst="rect">
            <a:avLst/>
          </a:prstGeom>
          <a:noFill/>
        </p:spPr>
        <p:txBody>
          <a:bodyPr wrap="square" rtlCol="0">
            <a:spAutoFit/>
          </a:bodyPr>
          <a:lstStyle/>
          <a:p>
            <a:r>
              <a:rPr lang="en-GB" sz="2400" dirty="0" smtClean="0">
                <a:solidFill>
                  <a:srgbClr val="FFFF00"/>
                </a:solidFill>
                <a:latin typeface="Chalkboard"/>
                <a:cs typeface="Chalkboard"/>
              </a:rPr>
              <a:t>Start from SSTL concept for CHEOPS </a:t>
            </a:r>
          </a:p>
          <a:p>
            <a:r>
              <a:rPr lang="en-GB" sz="2400" dirty="0" smtClean="0">
                <a:solidFill>
                  <a:srgbClr val="FFFF00"/>
                </a:solidFill>
                <a:latin typeface="Chalkboard"/>
                <a:cs typeface="Chalkboard"/>
              </a:rPr>
              <a:t>(35 cm optical telescope)</a:t>
            </a:r>
          </a:p>
          <a:p>
            <a:r>
              <a:rPr lang="en-GB" sz="2400" dirty="0" smtClean="0">
                <a:solidFill>
                  <a:srgbClr val="FFFF00"/>
                </a:solidFill>
                <a:latin typeface="Chalkboard"/>
                <a:cs typeface="Chalkboard"/>
              </a:rPr>
              <a:t>Mass (S/C + payload) ~ 200 kg </a:t>
            </a:r>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480" y="3246760"/>
            <a:ext cx="2314224" cy="174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3197785" y="3652522"/>
            <a:ext cx="432048" cy="11875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3068960"/>
            <a:ext cx="4137921" cy="2554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46480" y="2508096"/>
            <a:ext cx="8497520" cy="738664"/>
          </a:xfrm>
          <a:prstGeom prst="rect">
            <a:avLst/>
          </a:prstGeom>
          <a:noFill/>
        </p:spPr>
        <p:txBody>
          <a:bodyPr wrap="square" rtlCol="0">
            <a:spAutoFit/>
          </a:bodyPr>
          <a:lstStyle/>
          <a:p>
            <a:r>
              <a:rPr lang="en-GB" sz="2400" dirty="0" smtClean="0">
                <a:solidFill>
                  <a:srgbClr val="FFFF00"/>
                </a:solidFill>
                <a:latin typeface="Chalkboard"/>
                <a:cs typeface="Chalkboard"/>
              </a:rPr>
              <a:t>Take this “bus” and add 1m fast FIR telescope in tube</a:t>
            </a:r>
          </a:p>
          <a:p>
            <a:endParaRPr lang="en-GB" dirty="0"/>
          </a:p>
        </p:txBody>
      </p:sp>
      <p:sp>
        <p:nvSpPr>
          <p:cNvPr id="18" name="TextBox 17"/>
          <p:cNvSpPr txBox="1"/>
          <p:nvPr/>
        </p:nvSpPr>
        <p:spPr>
          <a:xfrm>
            <a:off x="184624" y="5750004"/>
            <a:ext cx="8959376" cy="1477327"/>
          </a:xfrm>
          <a:prstGeom prst="rect">
            <a:avLst/>
          </a:prstGeom>
          <a:noFill/>
        </p:spPr>
        <p:txBody>
          <a:bodyPr wrap="square" rtlCol="0">
            <a:spAutoFit/>
          </a:bodyPr>
          <a:lstStyle/>
          <a:p>
            <a:pPr algn="ctr"/>
            <a:r>
              <a:rPr lang="en-GB" sz="2400" dirty="0">
                <a:solidFill>
                  <a:srgbClr val="FFFF00"/>
                </a:solidFill>
                <a:latin typeface="Chalkboard"/>
                <a:cs typeface="Chalkboard"/>
              </a:rPr>
              <a:t>M</a:t>
            </a:r>
            <a:r>
              <a:rPr lang="en-GB" sz="2400" dirty="0" smtClean="0">
                <a:solidFill>
                  <a:srgbClr val="FFFF00"/>
                </a:solidFill>
                <a:latin typeface="Chalkboard"/>
                <a:cs typeface="Chalkboard"/>
              </a:rPr>
              <a:t>ass ~250-300 kg (S/C + payload) assuming </a:t>
            </a:r>
            <a:r>
              <a:rPr lang="en-GB" sz="2400" dirty="0" err="1" smtClean="0">
                <a:solidFill>
                  <a:srgbClr val="FFFF00"/>
                </a:solidFill>
                <a:latin typeface="Chalkboard"/>
                <a:cs typeface="Chalkboard"/>
              </a:rPr>
              <a:t>SiC</a:t>
            </a:r>
            <a:r>
              <a:rPr lang="en-GB" sz="2400" dirty="0" smtClean="0">
                <a:solidFill>
                  <a:srgbClr val="FFFF00"/>
                </a:solidFill>
                <a:latin typeface="Chalkboard"/>
                <a:cs typeface="Chalkboard"/>
              </a:rPr>
              <a:t> mirror @25 kg/m</a:t>
            </a:r>
            <a:r>
              <a:rPr lang="en-GB" sz="2400" baseline="30000" dirty="0" smtClean="0">
                <a:solidFill>
                  <a:srgbClr val="FFFF00"/>
                </a:solidFill>
                <a:latin typeface="Chalkboard"/>
                <a:cs typeface="Chalkboard"/>
              </a:rPr>
              <a:t>2</a:t>
            </a:r>
            <a:endParaRPr lang="en-GB" sz="2400" dirty="0" smtClean="0">
              <a:solidFill>
                <a:srgbClr val="FFFF00"/>
              </a:solidFill>
              <a:latin typeface="Chalkboard"/>
              <a:cs typeface="Chalkboard"/>
            </a:endParaRPr>
          </a:p>
          <a:p>
            <a:pPr algn="ctr"/>
            <a:r>
              <a:rPr lang="en-GB" sz="2400" dirty="0" smtClean="0">
                <a:solidFill>
                  <a:srgbClr val="FFFF00"/>
                </a:solidFill>
                <a:latin typeface="Chalkboard"/>
                <a:cs typeface="Chalkboard"/>
              </a:rPr>
              <a:t>Lighter weight CFRP telescope possible?</a:t>
            </a:r>
          </a:p>
          <a:p>
            <a:endParaRPr lang="en-GB" dirty="0"/>
          </a:p>
        </p:txBody>
      </p:sp>
    </p:spTree>
    <p:extLst>
      <p:ext uri="{BB962C8B-B14F-4D97-AF65-F5344CB8AC3E}">
        <p14:creationId xmlns:p14="http://schemas.microsoft.com/office/powerpoint/2010/main" val="23948605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1st ESA-CAS Workshop </a:t>
            </a:r>
            <a:endParaRPr lang="en-US"/>
          </a:p>
        </p:txBody>
      </p:sp>
      <p:pic>
        <p:nvPicPr>
          <p:cNvPr id="3" name="Picture 2"/>
          <p:cNvPicPr>
            <a:picLocks noChangeAspect="1"/>
          </p:cNvPicPr>
          <p:nvPr/>
        </p:nvPicPr>
        <p:blipFill>
          <a:blip r:embed="rId3"/>
          <a:stretch>
            <a:fillRect/>
          </a:stretch>
        </p:blipFill>
        <p:spPr>
          <a:xfrm>
            <a:off x="0" y="381744"/>
            <a:ext cx="5009131" cy="3756848"/>
          </a:xfrm>
          <a:prstGeom prst="rect">
            <a:avLst/>
          </a:prstGeom>
        </p:spPr>
      </p:pic>
      <p:sp>
        <p:nvSpPr>
          <p:cNvPr id="4" name="TextBox 3"/>
          <p:cNvSpPr txBox="1"/>
          <p:nvPr/>
        </p:nvSpPr>
        <p:spPr>
          <a:xfrm>
            <a:off x="5283200" y="656798"/>
            <a:ext cx="3642255" cy="1200328"/>
          </a:xfrm>
          <a:prstGeom prst="rect">
            <a:avLst/>
          </a:prstGeom>
          <a:noFill/>
        </p:spPr>
        <p:txBody>
          <a:bodyPr wrap="square" rtlCol="0">
            <a:spAutoFit/>
          </a:bodyPr>
          <a:lstStyle/>
          <a:p>
            <a:r>
              <a:rPr lang="en-US" sz="2400" dirty="0" smtClean="0">
                <a:solidFill>
                  <a:srgbClr val="FFFF00"/>
                </a:solidFill>
                <a:latin typeface="Chalkboard"/>
                <a:cs typeface="Chalkboard"/>
              </a:rPr>
              <a:t>QCL FIR Laser device developed at Leeds University</a:t>
            </a:r>
            <a:endParaRPr lang="en-US" sz="2400" dirty="0">
              <a:solidFill>
                <a:srgbClr val="FFFF00"/>
              </a:solidFill>
              <a:latin typeface="Chalkboard"/>
              <a:cs typeface="Chalkboard"/>
            </a:endParaRPr>
          </a:p>
        </p:txBody>
      </p:sp>
      <p:pic>
        <p:nvPicPr>
          <p:cNvPr id="5" name="Picture 4"/>
          <p:cNvPicPr>
            <a:picLocks noChangeAspect="1"/>
          </p:cNvPicPr>
          <p:nvPr/>
        </p:nvPicPr>
        <p:blipFill>
          <a:blip r:embed="rId4"/>
          <a:stretch>
            <a:fillRect/>
          </a:stretch>
        </p:blipFill>
        <p:spPr>
          <a:xfrm>
            <a:off x="5283200" y="3096448"/>
            <a:ext cx="3454400" cy="2589490"/>
          </a:xfrm>
          <a:prstGeom prst="rect">
            <a:avLst/>
          </a:prstGeom>
        </p:spPr>
      </p:pic>
      <p:sp>
        <p:nvSpPr>
          <p:cNvPr id="6" name="TextBox 5"/>
          <p:cNvSpPr txBox="1"/>
          <p:nvPr/>
        </p:nvSpPr>
        <p:spPr>
          <a:xfrm>
            <a:off x="469062" y="4138592"/>
            <a:ext cx="4802946" cy="954107"/>
          </a:xfrm>
          <a:prstGeom prst="rect">
            <a:avLst/>
          </a:prstGeom>
          <a:noFill/>
        </p:spPr>
        <p:txBody>
          <a:bodyPr wrap="none" rtlCol="0">
            <a:spAutoFit/>
          </a:bodyPr>
          <a:lstStyle/>
          <a:p>
            <a:r>
              <a:rPr lang="en-US" sz="2800" dirty="0" smtClean="0">
                <a:solidFill>
                  <a:srgbClr val="FFFF00"/>
                </a:solidFill>
                <a:latin typeface="Chalkboard"/>
                <a:cs typeface="Chalkboard"/>
              </a:rPr>
              <a:t>Planar </a:t>
            </a:r>
            <a:r>
              <a:rPr lang="en-US" sz="2800" dirty="0" err="1" smtClean="0">
                <a:solidFill>
                  <a:srgbClr val="FFFF00"/>
                </a:solidFill>
                <a:latin typeface="Chalkboard"/>
                <a:cs typeface="Chalkboard"/>
              </a:rPr>
              <a:t>Schottky</a:t>
            </a:r>
            <a:r>
              <a:rPr lang="en-US" sz="2800" dirty="0" smtClean="0">
                <a:solidFill>
                  <a:srgbClr val="FFFF00"/>
                </a:solidFill>
                <a:latin typeface="Chalkboard"/>
                <a:cs typeface="Chalkboard"/>
              </a:rPr>
              <a:t> mixer diode</a:t>
            </a:r>
          </a:p>
          <a:p>
            <a:r>
              <a:rPr lang="en-US" sz="2800" dirty="0" smtClean="0">
                <a:solidFill>
                  <a:srgbClr val="FFFF00"/>
                </a:solidFill>
                <a:latin typeface="Chalkboard"/>
                <a:cs typeface="Chalkboard"/>
              </a:rPr>
              <a:t>developed at RAL-Space</a:t>
            </a:r>
            <a:endParaRPr lang="en-US" sz="2800" dirty="0">
              <a:solidFill>
                <a:srgbClr val="FFFF00"/>
              </a:solidFill>
              <a:latin typeface="Chalkboard"/>
              <a:cs typeface="Chalkboard"/>
            </a:endParaRPr>
          </a:p>
        </p:txBody>
      </p:sp>
      <p:sp>
        <p:nvSpPr>
          <p:cNvPr id="7" name="TextBox 6"/>
          <p:cNvSpPr txBox="1"/>
          <p:nvPr/>
        </p:nvSpPr>
        <p:spPr>
          <a:xfrm>
            <a:off x="0" y="5710019"/>
            <a:ext cx="9144000" cy="646331"/>
          </a:xfrm>
          <a:prstGeom prst="rect">
            <a:avLst/>
          </a:prstGeom>
          <a:noFill/>
        </p:spPr>
        <p:txBody>
          <a:bodyPr wrap="square" rtlCol="0">
            <a:spAutoFit/>
          </a:bodyPr>
          <a:lstStyle/>
          <a:p>
            <a:endParaRPr lang="en-US" smtClean="0">
              <a:solidFill>
                <a:srgbClr val="FFFF00"/>
              </a:solidFill>
              <a:latin typeface="Chalkboard"/>
              <a:cs typeface="Chalkboard"/>
            </a:endParaRPr>
          </a:p>
          <a:p>
            <a:r>
              <a:rPr lang="en-US" smtClean="0">
                <a:solidFill>
                  <a:srgbClr val="FFFF00"/>
                </a:solidFill>
                <a:latin typeface="Chalkboard"/>
                <a:cs typeface="Chalkboard"/>
              </a:rPr>
              <a:t>Exploring </a:t>
            </a:r>
            <a:r>
              <a:rPr lang="en-US" dirty="0" smtClean="0">
                <a:solidFill>
                  <a:srgbClr val="FFFF00"/>
                </a:solidFill>
                <a:latin typeface="Chalkboard"/>
                <a:cs typeface="Chalkboard"/>
              </a:rPr>
              <a:t>alternatives in collaboration with Purple Mountain Observatory colleagues</a:t>
            </a:r>
            <a:endParaRPr lang="en-US" dirty="0">
              <a:solidFill>
                <a:srgbClr val="FFFF00"/>
              </a:solidFill>
              <a:latin typeface="Chalkboard"/>
              <a:cs typeface="Chalkboard"/>
            </a:endParaRPr>
          </a:p>
        </p:txBody>
      </p:sp>
    </p:spTree>
    <p:extLst>
      <p:ext uri="{BB962C8B-B14F-4D97-AF65-F5344CB8AC3E}">
        <p14:creationId xmlns:p14="http://schemas.microsoft.com/office/powerpoint/2010/main" val="30535893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5896" y="119212"/>
            <a:ext cx="1802096" cy="584775"/>
          </a:xfrm>
          <a:prstGeom prst="rect">
            <a:avLst/>
          </a:prstGeom>
          <a:noFill/>
        </p:spPr>
        <p:txBody>
          <a:bodyPr wrap="none" rtlCol="0">
            <a:spAutoFit/>
          </a:bodyPr>
          <a:lstStyle/>
          <a:p>
            <a:pPr defTabSz="457200"/>
            <a:r>
              <a:rPr lang="en-US" sz="3200" dirty="0" smtClean="0">
                <a:solidFill>
                  <a:srgbClr val="FFFF00"/>
                </a:solidFill>
                <a:latin typeface="Chalkboard"/>
                <a:cs typeface="Chalkboard"/>
              </a:rPr>
              <a:t>Receiver</a:t>
            </a:r>
            <a:endParaRPr lang="en-US" sz="3200" dirty="0">
              <a:solidFill>
                <a:srgbClr val="FFFF00"/>
              </a:solidFill>
              <a:latin typeface="Chalkboard"/>
              <a:cs typeface="Chalkboard"/>
            </a:endParaRPr>
          </a:p>
        </p:txBody>
      </p:sp>
      <p:sp>
        <p:nvSpPr>
          <p:cNvPr id="3" name="TextBox 2"/>
          <p:cNvSpPr txBox="1"/>
          <p:nvPr/>
        </p:nvSpPr>
        <p:spPr>
          <a:xfrm>
            <a:off x="0" y="948691"/>
            <a:ext cx="265480" cy="738664"/>
          </a:xfrm>
          <a:prstGeom prst="rect">
            <a:avLst/>
          </a:prstGeom>
          <a:noFill/>
        </p:spPr>
        <p:txBody>
          <a:bodyPr wrap="none" rtlCol="0">
            <a:spAutoFit/>
          </a:bodyPr>
          <a:lstStyle/>
          <a:p>
            <a:pPr defTabSz="457200"/>
            <a:endParaRPr lang="en-US" sz="2400" b="1" dirty="0">
              <a:solidFill>
                <a:srgbClr val="000000"/>
              </a:solidFill>
              <a:cs typeface="Times New Roman"/>
            </a:endParaRPr>
          </a:p>
          <a:p>
            <a:pPr marL="285750" indent="-285750" defTabSz="457200">
              <a:buFont typeface="Arial"/>
              <a:buChar char="•"/>
            </a:pPr>
            <a:endParaRPr lang="en-US" dirty="0">
              <a:solidFill>
                <a:srgbClr val="FFFF00"/>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1st ESA-CAS Workshop </a:t>
            </a:r>
            <a:endParaRPr lang="en-US">
              <a:solidFill>
                <a:prstClr val="black">
                  <a:tint val="75000"/>
                </a:prstClr>
              </a:solidFill>
            </a:endParaRPr>
          </a:p>
        </p:txBody>
      </p:sp>
      <p:sp>
        <p:nvSpPr>
          <p:cNvPr id="5" name="TextBox 4"/>
          <p:cNvSpPr txBox="1"/>
          <p:nvPr/>
        </p:nvSpPr>
        <p:spPr>
          <a:xfrm>
            <a:off x="179512" y="697498"/>
            <a:ext cx="8784976" cy="1200328"/>
          </a:xfrm>
          <a:prstGeom prst="rect">
            <a:avLst/>
          </a:prstGeom>
          <a:noFill/>
        </p:spPr>
        <p:txBody>
          <a:bodyPr wrap="square" rtlCol="0">
            <a:spAutoFit/>
          </a:bodyPr>
          <a:lstStyle/>
          <a:p>
            <a:pPr algn="ctr"/>
            <a:r>
              <a:rPr lang="en-GB" sz="2400" dirty="0" smtClean="0">
                <a:solidFill>
                  <a:srgbClr val="FFFF00"/>
                </a:solidFill>
                <a:latin typeface="Chalkboard"/>
                <a:cs typeface="Chalkboard"/>
              </a:rPr>
              <a:t>Five </a:t>
            </a:r>
            <a:r>
              <a:rPr lang="en-GB" sz="2400" dirty="0">
                <a:solidFill>
                  <a:srgbClr val="FFFF00"/>
                </a:solidFill>
                <a:latin typeface="Chalkboard"/>
                <a:cs typeface="Chalkboard"/>
              </a:rPr>
              <a:t>r</a:t>
            </a:r>
            <a:r>
              <a:rPr lang="en-GB" sz="2400" dirty="0" smtClean="0">
                <a:solidFill>
                  <a:srgbClr val="FFFF00"/>
                </a:solidFill>
                <a:latin typeface="Chalkboard"/>
                <a:cs typeface="Chalkboard"/>
              </a:rPr>
              <a:t>eceiver channels  arranged with separation between cold mixer/LO assembly and warm IF and backend digital spectrometer</a:t>
            </a:r>
          </a:p>
        </p:txBody>
      </p:sp>
      <p:sp>
        <p:nvSpPr>
          <p:cNvPr id="13" name="TextBox 12"/>
          <p:cNvSpPr txBox="1"/>
          <p:nvPr/>
        </p:nvSpPr>
        <p:spPr>
          <a:xfrm>
            <a:off x="0" y="3425740"/>
            <a:ext cx="9144000" cy="1107996"/>
          </a:xfrm>
          <a:prstGeom prst="rect">
            <a:avLst/>
          </a:prstGeom>
          <a:noFill/>
        </p:spPr>
        <p:txBody>
          <a:bodyPr wrap="square" rtlCol="0">
            <a:spAutoFit/>
          </a:bodyPr>
          <a:lstStyle/>
          <a:p>
            <a:r>
              <a:rPr lang="en-GB" sz="2200" dirty="0" smtClean="0">
                <a:solidFill>
                  <a:srgbClr val="FFFF00"/>
                </a:solidFill>
                <a:latin typeface="Chalkboard"/>
                <a:cs typeface="Chalkboard"/>
              </a:rPr>
              <a:t>Cooling based on long heritage in Stirling Cycle coolers in Europe</a:t>
            </a:r>
          </a:p>
          <a:p>
            <a:pPr algn="ctr"/>
            <a:r>
              <a:rPr lang="en-GB" sz="2200" dirty="0" smtClean="0">
                <a:solidFill>
                  <a:srgbClr val="FFFF00"/>
                </a:solidFill>
                <a:latin typeface="Chalkboard"/>
                <a:cs typeface="Chalkboard"/>
              </a:rPr>
              <a:t>New generation “Large scale cooler” will lift ~3 W at 50 K </a:t>
            </a:r>
          </a:p>
          <a:p>
            <a:pPr algn="ctr"/>
            <a:r>
              <a:rPr lang="en-GB" sz="2200" dirty="0" smtClean="0">
                <a:solidFill>
                  <a:srgbClr val="FFFF00"/>
                </a:solidFill>
                <a:latin typeface="Chalkboard"/>
                <a:cs typeface="Chalkboard"/>
              </a:rPr>
              <a:t>120 W input power and 7 kg mass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926" y="1933863"/>
            <a:ext cx="6741198" cy="138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19672" y="2903801"/>
            <a:ext cx="1152128" cy="338554"/>
          </a:xfrm>
          <a:prstGeom prst="rect">
            <a:avLst/>
          </a:prstGeom>
          <a:solidFill>
            <a:schemeClr val="tx2">
              <a:lumMod val="20000"/>
              <a:lumOff val="80000"/>
            </a:schemeClr>
          </a:solidFill>
        </p:spPr>
        <p:txBody>
          <a:bodyPr wrap="square" rtlCol="0">
            <a:spAutoFit/>
          </a:bodyPr>
          <a:lstStyle/>
          <a:p>
            <a:pPr algn="ctr"/>
            <a:r>
              <a:rPr lang="en-GB" sz="1600" dirty="0" smtClean="0"/>
              <a:t>Low Temp.  </a:t>
            </a:r>
            <a:endParaRPr lang="en-GB" sz="1600" dirty="0"/>
          </a:p>
        </p:txBody>
      </p:sp>
      <p:sp>
        <p:nvSpPr>
          <p:cNvPr id="16" name="TextBox 15"/>
          <p:cNvSpPr txBox="1"/>
          <p:nvPr/>
        </p:nvSpPr>
        <p:spPr>
          <a:xfrm>
            <a:off x="3269198" y="2880837"/>
            <a:ext cx="1662842" cy="338554"/>
          </a:xfrm>
          <a:prstGeom prst="rect">
            <a:avLst/>
          </a:prstGeom>
          <a:solidFill>
            <a:schemeClr val="accent6">
              <a:lumMod val="20000"/>
              <a:lumOff val="80000"/>
            </a:schemeClr>
          </a:solidFill>
        </p:spPr>
        <p:txBody>
          <a:bodyPr wrap="square" rtlCol="0">
            <a:spAutoFit/>
          </a:bodyPr>
          <a:lstStyle/>
          <a:p>
            <a:pPr algn="ctr"/>
            <a:r>
              <a:rPr lang="en-GB" sz="1600" dirty="0" smtClean="0"/>
              <a:t>Ambient Temp.  </a:t>
            </a:r>
            <a:endParaRPr lang="en-GB" sz="1600" dirty="0"/>
          </a:p>
        </p:txBody>
      </p:sp>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3020793" y="4686136"/>
            <a:ext cx="2958397" cy="1670214"/>
          </a:xfrm>
          <a:prstGeom prst="rect">
            <a:avLst/>
          </a:prstGeom>
        </p:spPr>
      </p:pic>
    </p:spTree>
    <p:extLst>
      <p:ext uri="{BB962C8B-B14F-4D97-AF65-F5344CB8AC3E}">
        <p14:creationId xmlns:p14="http://schemas.microsoft.com/office/powerpoint/2010/main" val="12059223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1st ESA-CAS Workshop </a:t>
            </a:r>
            <a:endParaRPr lang="en-US"/>
          </a:p>
        </p:txBody>
      </p:sp>
      <p:sp>
        <p:nvSpPr>
          <p:cNvPr id="3" name="TextBox 2"/>
          <p:cNvSpPr txBox="1"/>
          <p:nvPr/>
        </p:nvSpPr>
        <p:spPr>
          <a:xfrm>
            <a:off x="3124200" y="360690"/>
            <a:ext cx="2622511" cy="646331"/>
          </a:xfrm>
          <a:prstGeom prst="rect">
            <a:avLst/>
          </a:prstGeom>
          <a:noFill/>
        </p:spPr>
        <p:txBody>
          <a:bodyPr wrap="none" rtlCol="0">
            <a:spAutoFit/>
          </a:bodyPr>
          <a:lstStyle/>
          <a:p>
            <a:r>
              <a:rPr lang="en-US" sz="3600" dirty="0" smtClean="0">
                <a:solidFill>
                  <a:srgbClr val="FFFF00"/>
                </a:solidFill>
                <a:latin typeface="Chalkboard"/>
                <a:cs typeface="Chalkboard"/>
              </a:rPr>
              <a:t>Sensitivities</a:t>
            </a:r>
            <a:endParaRPr lang="en-US" sz="3600" dirty="0">
              <a:solidFill>
                <a:srgbClr val="FFFF00"/>
              </a:solidFill>
              <a:latin typeface="Chalkboard"/>
              <a:cs typeface="Chalkboard"/>
            </a:endParaRPr>
          </a:p>
        </p:txBody>
      </p:sp>
      <p:sp>
        <p:nvSpPr>
          <p:cNvPr id="4" name="TextBox 3"/>
          <p:cNvSpPr txBox="1"/>
          <p:nvPr/>
        </p:nvSpPr>
        <p:spPr>
          <a:xfrm>
            <a:off x="711200" y="3006873"/>
            <a:ext cx="7137400" cy="2923877"/>
          </a:xfrm>
          <a:prstGeom prst="rect">
            <a:avLst/>
          </a:prstGeom>
          <a:noFill/>
        </p:spPr>
        <p:txBody>
          <a:bodyPr wrap="square" rtlCol="0">
            <a:spAutoFit/>
          </a:bodyPr>
          <a:lstStyle/>
          <a:p>
            <a:r>
              <a:rPr lang="en-US" sz="2400" dirty="0" smtClean="0">
                <a:solidFill>
                  <a:srgbClr val="FFFF00"/>
                </a:solidFill>
                <a:latin typeface="Chalkboard"/>
                <a:cs typeface="Chalkboard"/>
              </a:rPr>
              <a:t>           </a:t>
            </a:r>
            <a:endParaRPr lang="en-US" sz="2400" dirty="0">
              <a:solidFill>
                <a:srgbClr val="FFFF00"/>
              </a:solidFill>
              <a:latin typeface="Chalkboard"/>
              <a:cs typeface="Chalkboard"/>
            </a:endParaRPr>
          </a:p>
          <a:p>
            <a:r>
              <a:rPr lang="en-US" sz="2400" u="sng" dirty="0" smtClean="0">
                <a:solidFill>
                  <a:srgbClr val="FFFF00"/>
                </a:solidFill>
                <a:latin typeface="Chalkboard"/>
                <a:cs typeface="Chalkboard"/>
              </a:rPr>
              <a:t>Telescope</a:t>
            </a:r>
            <a:r>
              <a:rPr lang="en-US" sz="2400" dirty="0" smtClean="0">
                <a:solidFill>
                  <a:srgbClr val="FFFF00"/>
                </a:solidFill>
                <a:latin typeface="Chalkboard"/>
                <a:cs typeface="Chalkboard"/>
              </a:rPr>
              <a:t>:     effective 1.0 m diameter</a:t>
            </a:r>
          </a:p>
          <a:p>
            <a:endParaRPr lang="en-US" sz="2400" dirty="0" smtClean="0">
              <a:solidFill>
                <a:srgbClr val="FFFF00"/>
              </a:solidFill>
              <a:latin typeface="Chalkboard"/>
              <a:cs typeface="Chalkboard"/>
            </a:endParaRPr>
          </a:p>
          <a:p>
            <a:r>
              <a:rPr lang="en-US" sz="2400" u="sng" dirty="0" smtClean="0">
                <a:solidFill>
                  <a:srgbClr val="FFFF00"/>
                </a:solidFill>
                <a:latin typeface="Chalkboard"/>
                <a:cs typeface="Chalkboard"/>
              </a:rPr>
              <a:t>Antenna theorem</a:t>
            </a:r>
            <a:r>
              <a:rPr lang="en-US" sz="2400" dirty="0" smtClean="0">
                <a:solidFill>
                  <a:srgbClr val="FFFF00"/>
                </a:solidFill>
                <a:latin typeface="Chalkboard"/>
                <a:cs typeface="Chalkboard"/>
              </a:rPr>
              <a:t>:    </a:t>
            </a:r>
            <a:r>
              <a:rPr lang="en-US" sz="2400" dirty="0" err="1" smtClean="0">
                <a:solidFill>
                  <a:srgbClr val="FFFF00"/>
                </a:solidFill>
                <a:latin typeface="Chalkboard"/>
                <a:cs typeface="Chalkboard"/>
              </a:rPr>
              <a:t>A</a:t>
            </a:r>
            <a:r>
              <a:rPr lang="en-US" sz="2400" baseline="-25000" dirty="0" err="1" smtClean="0">
                <a:solidFill>
                  <a:srgbClr val="FFFF00"/>
                </a:solidFill>
                <a:latin typeface="Chalkboard"/>
                <a:cs typeface="Chalkboard"/>
              </a:rPr>
              <a:t>e</a:t>
            </a:r>
            <a:r>
              <a:rPr lang="en-US" sz="2400" dirty="0" err="1" smtClean="0">
                <a:solidFill>
                  <a:srgbClr val="FFFF00"/>
                </a:solidFill>
                <a:latin typeface="Chalkboard"/>
                <a:cs typeface="Chalkboard"/>
              </a:rPr>
              <a:t>Ω</a:t>
            </a:r>
            <a:r>
              <a:rPr lang="en-US" sz="2400" baseline="-25000" dirty="0" err="1" smtClean="0">
                <a:solidFill>
                  <a:srgbClr val="FFFF00"/>
                </a:solidFill>
                <a:latin typeface="Chalkboard"/>
                <a:cs typeface="Chalkboard"/>
              </a:rPr>
              <a:t>a</a:t>
            </a:r>
            <a:r>
              <a:rPr lang="en-US" sz="2400" dirty="0" smtClean="0">
                <a:solidFill>
                  <a:srgbClr val="FFFF00"/>
                </a:solidFill>
                <a:latin typeface="Chalkboard"/>
                <a:cs typeface="Chalkboard"/>
              </a:rPr>
              <a:t>=</a:t>
            </a:r>
            <a:r>
              <a:rPr lang="en-US" sz="2400" dirty="0" smtClean="0">
                <a:solidFill>
                  <a:srgbClr val="FFFF00"/>
                </a:solidFill>
                <a:latin typeface="Lucida Grande"/>
                <a:ea typeface="Lucida Grande"/>
                <a:cs typeface="Lucida Grande"/>
              </a:rPr>
              <a:t>λ</a:t>
            </a:r>
            <a:r>
              <a:rPr lang="en-US" sz="2400" baseline="30000" dirty="0" smtClean="0">
                <a:solidFill>
                  <a:srgbClr val="FFFF00"/>
                </a:solidFill>
                <a:latin typeface="Chalkboard"/>
                <a:cs typeface="Chalkboard"/>
              </a:rPr>
              <a:t>2</a:t>
            </a:r>
          </a:p>
          <a:p>
            <a:r>
              <a:rPr lang="en-US" sz="2400" dirty="0">
                <a:solidFill>
                  <a:srgbClr val="FFFF00"/>
                </a:solidFill>
                <a:latin typeface="Chalkboard"/>
                <a:cs typeface="Chalkboard"/>
              </a:rPr>
              <a:t> </a:t>
            </a:r>
            <a:r>
              <a:rPr lang="en-US" sz="2400" dirty="0" smtClean="0">
                <a:solidFill>
                  <a:srgbClr val="FFFF00"/>
                </a:solidFill>
                <a:latin typeface="Chalkboard"/>
                <a:cs typeface="Chalkboard"/>
              </a:rPr>
              <a:t>                        </a:t>
            </a:r>
            <a:r>
              <a:rPr lang="en-US" sz="2400" dirty="0" err="1" smtClean="0">
                <a:solidFill>
                  <a:srgbClr val="FFFF00"/>
                </a:solidFill>
                <a:latin typeface="Chalkboard"/>
                <a:cs typeface="Chalkboard"/>
              </a:rPr>
              <a:t>A</a:t>
            </a:r>
            <a:r>
              <a:rPr lang="en-US" sz="2400" baseline="-25000" dirty="0" err="1" smtClean="0">
                <a:solidFill>
                  <a:srgbClr val="FFFF00"/>
                </a:solidFill>
                <a:latin typeface="Chalkboard"/>
                <a:cs typeface="Chalkboard"/>
              </a:rPr>
              <a:t>e</a:t>
            </a:r>
            <a:r>
              <a:rPr lang="en-US" sz="2400" dirty="0" smtClean="0">
                <a:solidFill>
                  <a:srgbClr val="FFFF00"/>
                </a:solidFill>
                <a:latin typeface="Chalkboard"/>
                <a:cs typeface="Chalkboard"/>
              </a:rPr>
              <a:t> = </a:t>
            </a:r>
            <a:r>
              <a:rPr lang="en-US" sz="2400" dirty="0" err="1" smtClean="0">
                <a:solidFill>
                  <a:srgbClr val="FFFF00"/>
                </a:solidFill>
                <a:latin typeface="Lucida Grande"/>
                <a:ea typeface="Lucida Grande"/>
                <a:cs typeface="Lucida Grande"/>
              </a:rPr>
              <a:t>η</a:t>
            </a:r>
            <a:r>
              <a:rPr lang="en-US" sz="2400" baseline="-25000" dirty="0" err="1" smtClean="0">
                <a:solidFill>
                  <a:srgbClr val="FFFF00"/>
                </a:solidFill>
                <a:latin typeface="Chalkboard"/>
                <a:cs typeface="Chalkboard"/>
              </a:rPr>
              <a:t>a</a:t>
            </a:r>
            <a:r>
              <a:rPr lang="en-US" sz="2400" dirty="0" smtClean="0">
                <a:solidFill>
                  <a:srgbClr val="FFFF00"/>
                </a:solidFill>
                <a:latin typeface="Chalkboard"/>
                <a:cs typeface="Chalkboard"/>
              </a:rPr>
              <a:t> </a:t>
            </a:r>
            <a:r>
              <a:rPr lang="en-US" sz="2400" dirty="0" err="1" smtClean="0">
                <a:solidFill>
                  <a:srgbClr val="FFFF00"/>
                </a:solidFill>
                <a:latin typeface="Chalkboard"/>
                <a:cs typeface="Chalkboard"/>
              </a:rPr>
              <a:t>A</a:t>
            </a:r>
            <a:r>
              <a:rPr lang="en-US" sz="2400" baseline="-25000" dirty="0" err="1" smtClean="0">
                <a:solidFill>
                  <a:srgbClr val="FFFF00"/>
                </a:solidFill>
                <a:latin typeface="Chalkboard"/>
                <a:cs typeface="Chalkboard"/>
              </a:rPr>
              <a:t>p</a:t>
            </a:r>
            <a:r>
              <a:rPr lang="en-US" sz="2400" dirty="0" smtClean="0">
                <a:solidFill>
                  <a:srgbClr val="FFFF00"/>
                </a:solidFill>
                <a:latin typeface="Chalkboard"/>
                <a:cs typeface="Chalkboard"/>
              </a:rPr>
              <a:t> </a:t>
            </a:r>
          </a:p>
          <a:p>
            <a:r>
              <a:rPr lang="en-US" sz="2400" dirty="0">
                <a:solidFill>
                  <a:srgbClr val="FFFF00"/>
                </a:solidFill>
                <a:latin typeface="Chalkboard"/>
                <a:cs typeface="Chalkboard"/>
              </a:rPr>
              <a:t> </a:t>
            </a:r>
            <a:r>
              <a:rPr lang="en-US" sz="2400" dirty="0" smtClean="0">
                <a:solidFill>
                  <a:srgbClr val="FFFF00"/>
                </a:solidFill>
                <a:latin typeface="Chalkboard"/>
                <a:cs typeface="Chalkboard"/>
              </a:rPr>
              <a:t>                        where, </a:t>
            </a:r>
            <a:r>
              <a:rPr lang="en-US" sz="2400" dirty="0" err="1" smtClean="0">
                <a:solidFill>
                  <a:srgbClr val="FFFF00"/>
                </a:solidFill>
                <a:latin typeface="Lucida Grande"/>
                <a:ea typeface="Lucida Grande"/>
                <a:cs typeface="Lucida Grande"/>
              </a:rPr>
              <a:t>η</a:t>
            </a:r>
            <a:r>
              <a:rPr lang="en-US" sz="2400" baseline="-25000" dirty="0" err="1" smtClean="0">
                <a:solidFill>
                  <a:srgbClr val="FFFF00"/>
                </a:solidFill>
                <a:latin typeface="Chalkboard"/>
                <a:cs typeface="Chalkboard"/>
              </a:rPr>
              <a:t>a</a:t>
            </a:r>
            <a:r>
              <a:rPr lang="en-US" sz="2400" dirty="0" smtClean="0">
                <a:solidFill>
                  <a:srgbClr val="FFFF00"/>
                </a:solidFill>
                <a:latin typeface="Chalkboard"/>
                <a:cs typeface="Chalkboard"/>
              </a:rPr>
              <a:t> = 0.5, </a:t>
            </a:r>
            <a:r>
              <a:rPr lang="en-US" sz="2400" dirty="0" err="1" smtClean="0">
                <a:solidFill>
                  <a:srgbClr val="FFFF00"/>
                </a:solidFill>
                <a:latin typeface="Chalkboard"/>
                <a:cs typeface="Chalkboard"/>
              </a:rPr>
              <a:t>A</a:t>
            </a:r>
            <a:r>
              <a:rPr lang="en-US" sz="2400" baseline="-25000" dirty="0" err="1" smtClean="0">
                <a:solidFill>
                  <a:srgbClr val="FFFF00"/>
                </a:solidFill>
                <a:latin typeface="Chalkboard"/>
                <a:cs typeface="Chalkboard"/>
              </a:rPr>
              <a:t>p</a:t>
            </a:r>
            <a:r>
              <a:rPr lang="en-US" sz="2400" dirty="0" smtClean="0">
                <a:solidFill>
                  <a:srgbClr val="FFFF00"/>
                </a:solidFill>
                <a:latin typeface="Chalkboard"/>
                <a:cs typeface="Chalkboard"/>
              </a:rPr>
              <a:t>=π (0.5)</a:t>
            </a:r>
            <a:r>
              <a:rPr lang="en-US" sz="2400" baseline="30000" dirty="0" smtClean="0">
                <a:solidFill>
                  <a:srgbClr val="FFFF00"/>
                </a:solidFill>
                <a:latin typeface="Chalkboard"/>
                <a:cs typeface="Chalkboard"/>
              </a:rPr>
              <a:t>2 </a:t>
            </a:r>
          </a:p>
          <a:p>
            <a:endParaRPr lang="en-US" sz="2400" baseline="30000" dirty="0">
              <a:solidFill>
                <a:srgbClr val="FFFF00"/>
              </a:solidFill>
              <a:latin typeface="Chalkboard"/>
              <a:cs typeface="Chalkboard"/>
            </a:endParaRPr>
          </a:p>
          <a:p>
            <a:r>
              <a:rPr lang="en-US" sz="2400" u="sng" dirty="0" smtClean="0">
                <a:solidFill>
                  <a:srgbClr val="FFFF00"/>
                </a:solidFill>
                <a:latin typeface="Chalkboard"/>
                <a:cs typeface="Chalkboard"/>
              </a:rPr>
              <a:t>Conversion K to </a:t>
            </a:r>
            <a:r>
              <a:rPr lang="en-US" sz="2400" u="sng" dirty="0" err="1" smtClean="0">
                <a:solidFill>
                  <a:srgbClr val="FFFF00"/>
                </a:solidFill>
                <a:latin typeface="Chalkboard"/>
                <a:cs typeface="Chalkboard"/>
              </a:rPr>
              <a:t>Jy</a:t>
            </a:r>
            <a:r>
              <a:rPr lang="en-US" sz="2400" baseline="30000" dirty="0" smtClean="0">
                <a:solidFill>
                  <a:srgbClr val="FFFF00"/>
                </a:solidFill>
                <a:latin typeface="Chalkboard"/>
                <a:cs typeface="Chalkboard"/>
              </a:rPr>
              <a:t> :   </a:t>
            </a:r>
            <a:r>
              <a:rPr lang="en-US" sz="2400" dirty="0" smtClean="0">
                <a:solidFill>
                  <a:srgbClr val="FFFF00"/>
                </a:solidFill>
                <a:latin typeface="Chalkboard"/>
                <a:cs typeface="Chalkboard"/>
              </a:rPr>
              <a:t>K/</a:t>
            </a:r>
            <a:r>
              <a:rPr lang="en-US" sz="2400" dirty="0" err="1" smtClean="0">
                <a:solidFill>
                  <a:srgbClr val="FFFF00"/>
                </a:solidFill>
                <a:latin typeface="Chalkboard"/>
                <a:cs typeface="Chalkboard"/>
              </a:rPr>
              <a:t>Jy</a:t>
            </a:r>
            <a:r>
              <a:rPr lang="en-US" sz="2400" dirty="0" smtClean="0">
                <a:solidFill>
                  <a:srgbClr val="FFFF00"/>
                </a:solidFill>
                <a:latin typeface="Chalkboard"/>
                <a:cs typeface="Chalkboard"/>
              </a:rPr>
              <a:t> = </a:t>
            </a:r>
            <a:r>
              <a:rPr lang="en-US" sz="2400" dirty="0" err="1" smtClean="0">
                <a:solidFill>
                  <a:srgbClr val="FFFF00"/>
                </a:solidFill>
                <a:latin typeface="Chalkboard"/>
                <a:cs typeface="Chalkboard"/>
              </a:rPr>
              <a:t>A</a:t>
            </a:r>
            <a:r>
              <a:rPr lang="en-US" sz="2400" baseline="-25000" dirty="0" err="1" smtClean="0">
                <a:solidFill>
                  <a:srgbClr val="FFFF00"/>
                </a:solidFill>
                <a:latin typeface="Chalkboard"/>
                <a:cs typeface="Chalkboard"/>
              </a:rPr>
              <a:t>e</a:t>
            </a:r>
            <a:r>
              <a:rPr lang="en-US" sz="2400" dirty="0" smtClean="0">
                <a:solidFill>
                  <a:srgbClr val="FFFF00"/>
                </a:solidFill>
                <a:latin typeface="Chalkboard"/>
                <a:cs typeface="Chalkboard"/>
              </a:rPr>
              <a:t>/2k </a:t>
            </a:r>
            <a:endParaRPr lang="en-US" sz="2400" baseline="30000" dirty="0">
              <a:solidFill>
                <a:srgbClr val="FFFF00"/>
              </a:solidFill>
              <a:latin typeface="Chalkboard"/>
              <a:cs typeface="Chalkboard"/>
            </a:endParaRPr>
          </a:p>
        </p:txBody>
      </p:sp>
      <p:sp>
        <p:nvSpPr>
          <p:cNvPr id="6" name="Rectangle 5"/>
          <p:cNvSpPr/>
          <p:nvPr/>
        </p:nvSpPr>
        <p:spPr>
          <a:xfrm>
            <a:off x="711200" y="1355635"/>
            <a:ext cx="8115300" cy="1200328"/>
          </a:xfrm>
          <a:prstGeom prst="rect">
            <a:avLst/>
          </a:prstGeom>
        </p:spPr>
        <p:txBody>
          <a:bodyPr wrap="square">
            <a:spAutoFit/>
          </a:bodyPr>
          <a:lstStyle/>
          <a:p>
            <a:r>
              <a:rPr lang="en-US" sz="2400" u="sng" dirty="0">
                <a:solidFill>
                  <a:srgbClr val="FFFF00"/>
                </a:solidFill>
                <a:latin typeface="Chalkboard"/>
                <a:cs typeface="Chalkboard"/>
              </a:rPr>
              <a:t>Assumptions:</a:t>
            </a:r>
            <a:r>
              <a:rPr lang="en-US" sz="2400" dirty="0">
                <a:solidFill>
                  <a:srgbClr val="FFFF00"/>
                </a:solidFill>
                <a:latin typeface="Chalkboard"/>
                <a:cs typeface="Chalkboard"/>
              </a:rPr>
              <a:t> 1 K in 5 sec @ 1.5 THz (conservative)</a:t>
            </a:r>
          </a:p>
          <a:p>
            <a:r>
              <a:rPr lang="en-US" sz="2400" dirty="0">
                <a:solidFill>
                  <a:srgbClr val="FFFF00"/>
                </a:solidFill>
                <a:latin typeface="Chalkboard"/>
                <a:cs typeface="Chalkboard"/>
              </a:rPr>
              <a:t>                </a:t>
            </a:r>
            <a:r>
              <a:rPr lang="en-US" sz="2400" dirty="0" smtClean="0">
                <a:solidFill>
                  <a:srgbClr val="FFFF00"/>
                </a:solidFill>
                <a:latin typeface="Chalkboard"/>
                <a:cs typeface="Chalkboard"/>
              </a:rPr>
              <a:t>30 </a:t>
            </a:r>
            <a:r>
              <a:rPr lang="en-US" sz="2400" dirty="0">
                <a:solidFill>
                  <a:srgbClr val="FFFF00"/>
                </a:solidFill>
                <a:latin typeface="Chalkboard"/>
                <a:cs typeface="Chalkboard"/>
              </a:rPr>
              <a:t>K in 5 sec @ 5 </a:t>
            </a:r>
            <a:r>
              <a:rPr lang="en-US" sz="2400" dirty="0" smtClean="0">
                <a:solidFill>
                  <a:srgbClr val="FFFF00"/>
                </a:solidFill>
                <a:latin typeface="Chalkboard"/>
                <a:cs typeface="Chalkboard"/>
              </a:rPr>
              <a:t>THz (based on LOCUS)</a:t>
            </a:r>
            <a:endParaRPr lang="en-US" sz="2400" dirty="0">
              <a:solidFill>
                <a:srgbClr val="FFFF00"/>
              </a:solidFill>
              <a:latin typeface="Chalkboard"/>
              <a:cs typeface="Chalkboard"/>
            </a:endParaRPr>
          </a:p>
          <a:p>
            <a:r>
              <a:rPr lang="en-US" sz="2400" dirty="0">
                <a:solidFill>
                  <a:srgbClr val="FFFF00"/>
                </a:solidFill>
                <a:latin typeface="Chalkboard"/>
                <a:cs typeface="Chalkboard"/>
              </a:rPr>
              <a:t>                 1 MHz resolution</a:t>
            </a:r>
          </a:p>
        </p:txBody>
      </p:sp>
    </p:spTree>
    <p:extLst>
      <p:ext uri="{BB962C8B-B14F-4D97-AF65-F5344CB8AC3E}">
        <p14:creationId xmlns:p14="http://schemas.microsoft.com/office/powerpoint/2010/main" val="1070884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5500" y="308732"/>
            <a:ext cx="2082621" cy="523220"/>
          </a:xfrm>
          <a:prstGeom prst="rect">
            <a:avLst/>
          </a:prstGeom>
          <a:noFill/>
        </p:spPr>
        <p:txBody>
          <a:bodyPr wrap="none" rtlCol="0">
            <a:spAutoFit/>
          </a:bodyPr>
          <a:lstStyle/>
          <a:p>
            <a:r>
              <a:rPr lang="en-US" sz="2800" dirty="0" smtClean="0">
                <a:solidFill>
                  <a:srgbClr val="FFFF00"/>
                </a:solidFill>
                <a:latin typeface="Chalkboard"/>
                <a:cs typeface="Chalkboard"/>
              </a:rPr>
              <a:t>Sensitivities</a:t>
            </a:r>
            <a:endParaRPr lang="en-US" sz="2800" dirty="0">
              <a:solidFill>
                <a:srgbClr val="FFFF00"/>
              </a:solidFill>
              <a:latin typeface="Chalkboard"/>
              <a:cs typeface="Chalkboard"/>
            </a:endParaRPr>
          </a:p>
        </p:txBody>
      </p:sp>
      <p:sp>
        <p:nvSpPr>
          <p:cNvPr id="3" name="Footer Placeholder 2"/>
          <p:cNvSpPr>
            <a:spLocks noGrp="1"/>
          </p:cNvSpPr>
          <p:nvPr>
            <p:ph type="ftr" sz="quarter" idx="11"/>
          </p:nvPr>
        </p:nvSpPr>
        <p:spPr/>
        <p:txBody>
          <a:bodyPr/>
          <a:lstStyle/>
          <a:p>
            <a:r>
              <a:rPr lang="en-US" smtClean="0"/>
              <a:t>1st ESA-CAS Workshop </a:t>
            </a:r>
            <a:endParaRPr lang="en-US"/>
          </a:p>
        </p:txBody>
      </p:sp>
      <p:sp>
        <p:nvSpPr>
          <p:cNvPr id="20" name="TextBox 19"/>
          <p:cNvSpPr txBox="1"/>
          <p:nvPr/>
        </p:nvSpPr>
        <p:spPr>
          <a:xfrm>
            <a:off x="780330" y="5283200"/>
            <a:ext cx="4070345" cy="369332"/>
          </a:xfrm>
          <a:prstGeom prst="rect">
            <a:avLst/>
          </a:prstGeom>
          <a:noFill/>
        </p:spPr>
        <p:txBody>
          <a:bodyPr wrap="none" rtlCol="0">
            <a:spAutoFit/>
          </a:bodyPr>
          <a:lstStyle/>
          <a:p>
            <a:r>
              <a:rPr lang="en-US" dirty="0" smtClean="0">
                <a:solidFill>
                  <a:srgbClr val="FFFF00"/>
                </a:solidFill>
                <a:latin typeface="Chalkboard"/>
                <a:cs typeface="Chalkboard"/>
              </a:rPr>
              <a:t>Assuming 1 MHz resolution @ 1.5 THz</a:t>
            </a:r>
          </a:p>
        </p:txBody>
      </p:sp>
      <p:grpSp>
        <p:nvGrpSpPr>
          <p:cNvPr id="35" name="Group 34"/>
          <p:cNvGrpSpPr/>
          <p:nvPr/>
        </p:nvGrpSpPr>
        <p:grpSpPr>
          <a:xfrm>
            <a:off x="660400" y="986367"/>
            <a:ext cx="7455871" cy="4190999"/>
            <a:chOff x="660400" y="986367"/>
            <a:chExt cx="7455871" cy="4190999"/>
          </a:xfrm>
        </p:grpSpPr>
        <p:pic>
          <p:nvPicPr>
            <p:cNvPr id="14" name="Picture 13"/>
            <p:cNvPicPr>
              <a:picLocks/>
            </p:cNvPicPr>
            <p:nvPr/>
          </p:nvPicPr>
          <p:blipFill>
            <a:blip r:embed="rId2"/>
            <a:stretch>
              <a:fillRect/>
            </a:stretch>
          </p:blipFill>
          <p:spPr>
            <a:xfrm>
              <a:off x="660400" y="986367"/>
              <a:ext cx="7455871" cy="4190999"/>
            </a:xfrm>
            <a:prstGeom prst="rect">
              <a:avLst/>
            </a:prstGeom>
          </p:spPr>
        </p:pic>
        <p:sp>
          <p:nvSpPr>
            <p:cNvPr id="21" name="Oval 20"/>
            <p:cNvSpPr/>
            <p:nvPr/>
          </p:nvSpPr>
          <p:spPr>
            <a:xfrm>
              <a:off x="6294967" y="3686933"/>
              <a:ext cx="177800" cy="148468"/>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813300" y="3154135"/>
              <a:ext cx="177800" cy="140001"/>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467100" y="3005667"/>
              <a:ext cx="177800" cy="148468"/>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1739900" y="2823332"/>
              <a:ext cx="177800" cy="148468"/>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4876800" y="3532216"/>
              <a:ext cx="177800" cy="148468"/>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352800" y="3294136"/>
              <a:ext cx="177800" cy="148468"/>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1930400" y="3022600"/>
              <a:ext cx="177800" cy="148468"/>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Isosceles Triangle 29"/>
            <p:cNvSpPr/>
            <p:nvPr/>
          </p:nvSpPr>
          <p:spPr>
            <a:xfrm>
              <a:off x="4876800" y="2273300"/>
              <a:ext cx="177800" cy="148468"/>
            </a:xfrm>
            <a:prstGeom prst="triangl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Isosceles Triangle 30"/>
            <p:cNvSpPr/>
            <p:nvPr/>
          </p:nvSpPr>
          <p:spPr>
            <a:xfrm>
              <a:off x="3352800" y="2124832"/>
              <a:ext cx="177800" cy="148468"/>
            </a:xfrm>
            <a:prstGeom prst="triangl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Isosceles Triangle 31"/>
            <p:cNvSpPr/>
            <p:nvPr/>
          </p:nvSpPr>
          <p:spPr>
            <a:xfrm>
              <a:off x="1917700" y="2124832"/>
              <a:ext cx="177800" cy="148468"/>
            </a:xfrm>
            <a:prstGeom prst="triangl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813300" y="4165600"/>
              <a:ext cx="177800" cy="169032"/>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75472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1st ESA-CAS Workshop </a:t>
            </a:r>
            <a:endParaRPr lang="en-US"/>
          </a:p>
        </p:txBody>
      </p:sp>
      <p:sp>
        <p:nvSpPr>
          <p:cNvPr id="4" name="Date Placeholder 3"/>
          <p:cNvSpPr>
            <a:spLocks noGrp="1"/>
          </p:cNvSpPr>
          <p:nvPr>
            <p:ph type="dt" sz="half" idx="10"/>
          </p:nvPr>
        </p:nvSpPr>
        <p:spPr/>
        <p:txBody>
          <a:bodyPr/>
          <a:lstStyle/>
          <a:p>
            <a:fld id="{C4C7F14B-6B95-5249-A222-11A33991C1AC}" type="datetime1">
              <a:rPr lang="en-GB" smtClean="0"/>
              <a:t>29/09/2014</a:t>
            </a:fld>
            <a:endParaRPr lang="en-US"/>
          </a:p>
        </p:txBody>
      </p:sp>
      <p:grpSp>
        <p:nvGrpSpPr>
          <p:cNvPr id="40" name="Group 39"/>
          <p:cNvGrpSpPr/>
          <p:nvPr/>
        </p:nvGrpSpPr>
        <p:grpSpPr>
          <a:xfrm>
            <a:off x="563936" y="1045364"/>
            <a:ext cx="7876427" cy="4352136"/>
            <a:chOff x="457200" y="892964"/>
            <a:chExt cx="7876427" cy="4352136"/>
          </a:xfrm>
        </p:grpSpPr>
        <p:sp>
          <p:nvSpPr>
            <p:cNvPr id="2" name="TextBox 1"/>
            <p:cNvSpPr txBox="1"/>
            <p:nvPr/>
          </p:nvSpPr>
          <p:spPr>
            <a:xfrm>
              <a:off x="841976" y="892964"/>
              <a:ext cx="184666" cy="954107"/>
            </a:xfrm>
            <a:prstGeom prst="rect">
              <a:avLst/>
            </a:prstGeom>
            <a:noFill/>
          </p:spPr>
          <p:txBody>
            <a:bodyPr wrap="none" rtlCol="0">
              <a:spAutoFit/>
            </a:bodyPr>
            <a:lstStyle/>
            <a:p>
              <a:endParaRPr lang="en-US" sz="2800" dirty="0">
                <a:latin typeface="Chalkboard"/>
                <a:cs typeface="Chalkboard"/>
              </a:endParaRPr>
            </a:p>
            <a:p>
              <a:endParaRPr lang="en-US" sz="2800" dirty="0">
                <a:latin typeface="Chalkboard"/>
                <a:cs typeface="Chalkboard"/>
              </a:endParaRPr>
            </a:p>
          </p:txBody>
        </p:sp>
        <p:pic>
          <p:nvPicPr>
            <p:cNvPr id="5" name="Picture 4" descr="GREAT_Spectral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45364"/>
              <a:ext cx="7876427" cy="4199736"/>
            </a:xfrm>
            <a:prstGeom prst="rect">
              <a:avLst/>
            </a:prstGeom>
          </p:spPr>
        </p:pic>
        <p:sp>
          <p:nvSpPr>
            <p:cNvPr id="6" name="Rectangle 5"/>
            <p:cNvSpPr/>
            <p:nvPr/>
          </p:nvSpPr>
          <p:spPr>
            <a:xfrm>
              <a:off x="1371600" y="1847071"/>
              <a:ext cx="6096000" cy="25471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701800" y="2616200"/>
              <a:ext cx="1422400" cy="127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610100" y="2857500"/>
              <a:ext cx="355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65700" y="2857500"/>
              <a:ext cx="1054100" cy="101600"/>
            </a:xfrm>
            <a:prstGeom prst="line">
              <a:avLst/>
            </a:prstGeom>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4927600" y="2794000"/>
              <a:ext cx="215900" cy="1778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502150" y="2768600"/>
              <a:ext cx="215900" cy="1778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5911850" y="2857500"/>
              <a:ext cx="215900" cy="1778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3048000" y="2679700"/>
              <a:ext cx="215900" cy="1778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1593850" y="2565400"/>
              <a:ext cx="215900" cy="1778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a:endCxn id="29" idx="2"/>
            </p:cNvCxnSpPr>
            <p:nvPr/>
          </p:nvCxnSpPr>
          <p:spPr>
            <a:xfrm>
              <a:off x="3263900" y="2755900"/>
              <a:ext cx="1238250" cy="1016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2034824" y="431800"/>
            <a:ext cx="5148123" cy="523220"/>
          </a:xfrm>
          <a:prstGeom prst="rect">
            <a:avLst/>
          </a:prstGeom>
          <a:noFill/>
        </p:spPr>
        <p:txBody>
          <a:bodyPr wrap="none" rtlCol="0">
            <a:spAutoFit/>
          </a:bodyPr>
          <a:lstStyle/>
          <a:p>
            <a:r>
              <a:rPr lang="en-US" sz="2800" dirty="0" smtClean="0">
                <a:solidFill>
                  <a:srgbClr val="FFFF00"/>
                </a:solidFill>
                <a:latin typeface="Chalkboard"/>
                <a:cs typeface="Chalkboard"/>
              </a:rPr>
              <a:t>Achievable Spectral Resolution</a:t>
            </a:r>
            <a:endParaRPr lang="en-US" sz="2800" dirty="0">
              <a:solidFill>
                <a:srgbClr val="FFFF00"/>
              </a:solidFill>
              <a:latin typeface="Chalkboard"/>
              <a:cs typeface="Chalkboard"/>
            </a:endParaRPr>
          </a:p>
        </p:txBody>
      </p:sp>
    </p:spTree>
    <p:extLst>
      <p:ext uri="{BB962C8B-B14F-4D97-AF65-F5344CB8AC3E}">
        <p14:creationId xmlns:p14="http://schemas.microsoft.com/office/powerpoint/2010/main" val="12690459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1st ESA-CAS Workshop </a:t>
            </a:r>
            <a:endParaRPr lang="en-US" dirty="0"/>
          </a:p>
        </p:txBody>
      </p:sp>
      <p:sp>
        <p:nvSpPr>
          <p:cNvPr id="3" name="TextBox 2"/>
          <p:cNvSpPr txBox="1"/>
          <p:nvPr/>
        </p:nvSpPr>
        <p:spPr>
          <a:xfrm>
            <a:off x="3035300" y="553710"/>
            <a:ext cx="2840458" cy="584776"/>
          </a:xfrm>
          <a:prstGeom prst="rect">
            <a:avLst/>
          </a:prstGeom>
          <a:noFill/>
        </p:spPr>
        <p:txBody>
          <a:bodyPr wrap="none" rtlCol="0">
            <a:spAutoFit/>
          </a:bodyPr>
          <a:lstStyle/>
          <a:p>
            <a:r>
              <a:rPr lang="en-US" sz="3200" dirty="0" smtClean="0">
                <a:solidFill>
                  <a:srgbClr val="FFFF00"/>
                </a:solidFill>
                <a:latin typeface="Chalkboard"/>
                <a:cs typeface="Chalkboard"/>
              </a:rPr>
              <a:t>FIRSPEX Team</a:t>
            </a:r>
            <a:endParaRPr lang="en-US" sz="3200" dirty="0">
              <a:solidFill>
                <a:srgbClr val="FFFF00"/>
              </a:solidFill>
              <a:latin typeface="Chalkboard"/>
              <a:cs typeface="Chalkboard"/>
            </a:endParaRPr>
          </a:p>
        </p:txBody>
      </p:sp>
      <p:sp>
        <p:nvSpPr>
          <p:cNvPr id="4" name="TextBox 3"/>
          <p:cNvSpPr txBox="1"/>
          <p:nvPr/>
        </p:nvSpPr>
        <p:spPr>
          <a:xfrm>
            <a:off x="482600" y="1469887"/>
            <a:ext cx="8254999" cy="4216539"/>
          </a:xfrm>
          <a:prstGeom prst="rect">
            <a:avLst/>
          </a:prstGeom>
          <a:noFill/>
        </p:spPr>
        <p:txBody>
          <a:bodyPr wrap="square" rtlCol="0">
            <a:spAutoFit/>
          </a:bodyPr>
          <a:lstStyle/>
          <a:p>
            <a:r>
              <a:rPr lang="en-US" sz="2400" dirty="0" smtClean="0">
                <a:solidFill>
                  <a:srgbClr val="FFFF00"/>
                </a:solidFill>
              </a:rPr>
              <a:t>E. </a:t>
            </a:r>
            <a:r>
              <a:rPr lang="en-US" sz="2400" dirty="0" err="1" smtClean="0">
                <a:solidFill>
                  <a:srgbClr val="FFFF00"/>
                </a:solidFill>
              </a:rPr>
              <a:t>Caux</a:t>
            </a:r>
            <a:r>
              <a:rPr lang="en-US" sz="2400" dirty="0" smtClean="0">
                <a:solidFill>
                  <a:srgbClr val="FFFF00"/>
                </a:solidFill>
              </a:rPr>
              <a:t> (IRAP, FR)                                S</a:t>
            </a:r>
            <a:r>
              <a:rPr lang="en-US" sz="2400" dirty="0">
                <a:solidFill>
                  <a:srgbClr val="FFFF00"/>
                </a:solidFill>
              </a:rPr>
              <a:t>. Molinari (IAPS-INAF, IT)</a:t>
            </a:r>
            <a:endParaRPr lang="en-US" sz="2400" dirty="0" smtClean="0">
              <a:solidFill>
                <a:srgbClr val="FFFF00"/>
              </a:solidFill>
            </a:endParaRPr>
          </a:p>
          <a:p>
            <a:r>
              <a:rPr lang="en-US" sz="2400" dirty="0" smtClean="0">
                <a:solidFill>
                  <a:srgbClr val="FFFF00"/>
                </a:solidFill>
              </a:rPr>
              <a:t>P. </a:t>
            </a:r>
            <a:r>
              <a:rPr lang="en-US" sz="2400" dirty="0" err="1" smtClean="0">
                <a:solidFill>
                  <a:srgbClr val="FFFF00"/>
                </a:solidFill>
              </a:rPr>
              <a:t>Caselli</a:t>
            </a:r>
            <a:r>
              <a:rPr lang="en-US" sz="2400" dirty="0" smtClean="0">
                <a:solidFill>
                  <a:srgbClr val="FFFF00"/>
                </a:solidFill>
              </a:rPr>
              <a:t> (Leeds, UK)                           M. Huang (NAOC, China)</a:t>
            </a:r>
          </a:p>
          <a:p>
            <a:r>
              <a:rPr lang="en-US" sz="2400" dirty="0" smtClean="0">
                <a:solidFill>
                  <a:srgbClr val="FFFF00"/>
                </a:solidFill>
              </a:rPr>
              <a:t>M. </a:t>
            </a:r>
            <a:r>
              <a:rPr lang="en-US" sz="2400" dirty="0" err="1" smtClean="0">
                <a:solidFill>
                  <a:srgbClr val="FFFF00"/>
                </a:solidFill>
              </a:rPr>
              <a:t>Gerin</a:t>
            </a:r>
            <a:r>
              <a:rPr lang="en-US" sz="2400" dirty="0" smtClean="0">
                <a:solidFill>
                  <a:srgbClr val="FFFF00"/>
                </a:solidFill>
              </a:rPr>
              <a:t> (Obs. Paris, FR)                     L</a:t>
            </a:r>
            <a:r>
              <a:rPr lang="en-US" sz="2400" dirty="0">
                <a:solidFill>
                  <a:srgbClr val="FFFF00"/>
                </a:solidFill>
              </a:rPr>
              <a:t>. </a:t>
            </a:r>
            <a:r>
              <a:rPr lang="en-US" sz="2400" dirty="0" err="1">
                <a:solidFill>
                  <a:srgbClr val="FFFF00"/>
                </a:solidFill>
              </a:rPr>
              <a:t>Spinoglio</a:t>
            </a:r>
            <a:r>
              <a:rPr lang="en-US" sz="2400" dirty="0">
                <a:solidFill>
                  <a:srgbClr val="FFFF00"/>
                </a:solidFill>
              </a:rPr>
              <a:t> (INAF, </a:t>
            </a:r>
            <a:r>
              <a:rPr lang="en-US" sz="2400" dirty="0" smtClean="0">
                <a:solidFill>
                  <a:srgbClr val="FFFF00"/>
                </a:solidFill>
              </a:rPr>
              <a:t>IT)</a:t>
            </a:r>
          </a:p>
          <a:p>
            <a:r>
              <a:rPr lang="en-US" sz="2400" dirty="0" smtClean="0">
                <a:solidFill>
                  <a:srgbClr val="FFFF00"/>
                </a:solidFill>
              </a:rPr>
              <a:t>S</a:t>
            </a:r>
            <a:r>
              <a:rPr lang="en-US" sz="2400" dirty="0">
                <a:solidFill>
                  <a:srgbClr val="FFFF00"/>
                </a:solidFill>
              </a:rPr>
              <a:t>. Madden (CEA/</a:t>
            </a:r>
            <a:r>
              <a:rPr lang="en-US" sz="2400" dirty="0" err="1">
                <a:solidFill>
                  <a:srgbClr val="FFFF00"/>
                </a:solidFill>
              </a:rPr>
              <a:t>Saclay</a:t>
            </a:r>
            <a:r>
              <a:rPr lang="en-US" sz="2400" dirty="0">
                <a:solidFill>
                  <a:srgbClr val="FFFF00"/>
                </a:solidFill>
              </a:rPr>
              <a:t>, FR) </a:t>
            </a:r>
            <a:r>
              <a:rPr lang="en-US" sz="2400" dirty="0" smtClean="0">
                <a:solidFill>
                  <a:srgbClr val="FFFF00"/>
                </a:solidFill>
              </a:rPr>
              <a:t>              W</a:t>
            </a:r>
            <a:r>
              <a:rPr lang="en-US" sz="2400" dirty="0">
                <a:solidFill>
                  <a:srgbClr val="FFFF00"/>
                </a:solidFill>
              </a:rPr>
              <a:t>. </a:t>
            </a:r>
            <a:r>
              <a:rPr lang="en-US" sz="2400" dirty="0" err="1">
                <a:solidFill>
                  <a:srgbClr val="FFFF00"/>
                </a:solidFill>
              </a:rPr>
              <a:t>Zhong</a:t>
            </a:r>
            <a:r>
              <a:rPr lang="en-US" sz="2400" dirty="0">
                <a:solidFill>
                  <a:srgbClr val="FFFF00"/>
                </a:solidFill>
              </a:rPr>
              <a:t> (NAOC, China</a:t>
            </a:r>
            <a:r>
              <a:rPr lang="en-US" sz="2400" dirty="0" smtClean="0">
                <a:solidFill>
                  <a:srgbClr val="FFFF00"/>
                </a:solidFill>
              </a:rPr>
              <a:t>)</a:t>
            </a:r>
          </a:p>
          <a:p>
            <a:r>
              <a:rPr lang="en-US" sz="2400" dirty="0" smtClean="0">
                <a:solidFill>
                  <a:srgbClr val="FFFF00"/>
                </a:solidFill>
              </a:rPr>
              <a:t> P.F. Goldsmith (JPL, US)                     M.J. Griffin (Cardiff, UK)                      G.J. White (OU/RAL, UK</a:t>
            </a:r>
            <a:r>
              <a:rPr lang="en-US" sz="2400" dirty="0">
                <a:solidFill>
                  <a:srgbClr val="FFFF00"/>
                </a:solidFill>
              </a:rPr>
              <a:t>) </a:t>
            </a:r>
            <a:r>
              <a:rPr lang="en-US" sz="2400" dirty="0" smtClean="0">
                <a:solidFill>
                  <a:srgbClr val="FFFF00"/>
                </a:solidFill>
              </a:rPr>
              <a:t>                    D</a:t>
            </a:r>
            <a:r>
              <a:rPr lang="en-US" sz="2400" dirty="0">
                <a:solidFill>
                  <a:srgbClr val="FFFF00"/>
                </a:solidFill>
              </a:rPr>
              <a:t>. Li (NAOC, China) </a:t>
            </a:r>
            <a:endParaRPr lang="en-US" sz="2400" dirty="0" smtClean="0">
              <a:solidFill>
                <a:srgbClr val="FFFF00"/>
              </a:solidFill>
            </a:endParaRPr>
          </a:p>
          <a:p>
            <a:r>
              <a:rPr lang="en-US" sz="2400" dirty="0" smtClean="0">
                <a:solidFill>
                  <a:srgbClr val="FFFF00"/>
                </a:solidFill>
              </a:rPr>
              <a:t>J</a:t>
            </a:r>
            <a:r>
              <a:rPr lang="en-US" sz="2400" dirty="0">
                <a:solidFill>
                  <a:srgbClr val="FFFF00"/>
                </a:solidFill>
              </a:rPr>
              <a:t>. R. </a:t>
            </a:r>
            <a:r>
              <a:rPr lang="en-US" sz="2400" dirty="0" err="1">
                <a:solidFill>
                  <a:srgbClr val="FFFF00"/>
                </a:solidFill>
              </a:rPr>
              <a:t>Gao</a:t>
            </a:r>
            <a:r>
              <a:rPr lang="en-US" sz="2400" dirty="0">
                <a:solidFill>
                  <a:srgbClr val="FFFF00"/>
                </a:solidFill>
              </a:rPr>
              <a:t> (SRON, NL</a:t>
            </a:r>
            <a:r>
              <a:rPr lang="en-US" sz="2400" dirty="0" smtClean="0">
                <a:solidFill>
                  <a:srgbClr val="FFFF00"/>
                </a:solidFill>
              </a:rPr>
              <a:t>)                           M. </a:t>
            </a:r>
            <a:r>
              <a:rPr lang="en-US" sz="2400" dirty="0" err="1" smtClean="0">
                <a:solidFill>
                  <a:srgbClr val="FFFF00"/>
                </a:solidFill>
              </a:rPr>
              <a:t>Wiedner</a:t>
            </a:r>
            <a:r>
              <a:rPr lang="en-US" sz="2400" dirty="0" smtClean="0">
                <a:solidFill>
                  <a:srgbClr val="FFFF00"/>
                </a:solidFill>
              </a:rPr>
              <a:t> (Obs. Paris, FR)</a:t>
            </a:r>
            <a:endParaRPr lang="en-US" sz="2400" dirty="0">
              <a:solidFill>
                <a:srgbClr val="FFFF00"/>
              </a:solidFill>
            </a:endParaRPr>
          </a:p>
          <a:p>
            <a:r>
              <a:rPr lang="en-US" sz="2400" dirty="0" smtClean="0">
                <a:solidFill>
                  <a:srgbClr val="FFFF00"/>
                </a:solidFill>
              </a:rPr>
              <a:t>L. </a:t>
            </a:r>
            <a:r>
              <a:rPr lang="en-US" sz="2400" dirty="0" err="1" smtClean="0">
                <a:solidFill>
                  <a:srgbClr val="FFFF00"/>
                </a:solidFill>
              </a:rPr>
              <a:t>Hao</a:t>
            </a:r>
            <a:r>
              <a:rPr lang="en-US" sz="2400" dirty="0" smtClean="0">
                <a:solidFill>
                  <a:srgbClr val="FFFF00"/>
                </a:solidFill>
              </a:rPr>
              <a:t> (Shanghai, China)                    J</a:t>
            </a:r>
            <a:r>
              <a:rPr lang="en-US" sz="2400" dirty="0">
                <a:solidFill>
                  <a:srgbClr val="FFFF00"/>
                </a:solidFill>
              </a:rPr>
              <a:t>. Yang (PMO, China)</a:t>
            </a:r>
          </a:p>
          <a:p>
            <a:r>
              <a:rPr lang="en-US" sz="2400" dirty="0" smtClean="0">
                <a:solidFill>
                  <a:srgbClr val="FFFF00"/>
                </a:solidFill>
              </a:rPr>
              <a:t>C.N. </a:t>
            </a:r>
            <a:r>
              <a:rPr lang="en-US" sz="2400" dirty="0" err="1">
                <a:solidFill>
                  <a:srgbClr val="FFFF00"/>
                </a:solidFill>
              </a:rPr>
              <a:t>Hao</a:t>
            </a:r>
            <a:r>
              <a:rPr lang="en-US" sz="2400" dirty="0">
                <a:solidFill>
                  <a:srgbClr val="FFFF00"/>
                </a:solidFill>
              </a:rPr>
              <a:t> </a:t>
            </a:r>
            <a:r>
              <a:rPr lang="en-US" sz="2400" dirty="0" smtClean="0">
                <a:solidFill>
                  <a:srgbClr val="FFFF00"/>
                </a:solidFill>
              </a:rPr>
              <a:t>(</a:t>
            </a:r>
            <a:r>
              <a:rPr lang="en-US" sz="2400" dirty="0" err="1" smtClean="0">
                <a:solidFill>
                  <a:srgbClr val="FFFF00"/>
                </a:solidFill>
              </a:rPr>
              <a:t>Tianjin,NU</a:t>
            </a:r>
            <a:r>
              <a:rPr lang="en-US" sz="2400" dirty="0" smtClean="0">
                <a:solidFill>
                  <a:srgbClr val="FFFF00"/>
                </a:solidFill>
              </a:rPr>
              <a:t>, </a:t>
            </a:r>
            <a:r>
              <a:rPr lang="en-US" sz="2400" dirty="0">
                <a:solidFill>
                  <a:srgbClr val="FFFF00"/>
                </a:solidFill>
              </a:rPr>
              <a:t>China</a:t>
            </a:r>
            <a:r>
              <a:rPr lang="en-US" sz="2400" dirty="0" smtClean="0">
                <a:solidFill>
                  <a:srgbClr val="FFFF00"/>
                </a:solidFill>
              </a:rPr>
              <a:t>)</a:t>
            </a:r>
            <a:r>
              <a:rPr lang="en-US" sz="2400" dirty="0" smtClean="0"/>
              <a:t>             </a:t>
            </a:r>
            <a:r>
              <a:rPr lang="en-US" sz="2400" dirty="0" smtClean="0">
                <a:solidFill>
                  <a:srgbClr val="FFFF00"/>
                </a:solidFill>
              </a:rPr>
              <a:t>X.Y. </a:t>
            </a:r>
            <a:r>
              <a:rPr lang="en-US" sz="2400" dirty="0">
                <a:solidFill>
                  <a:srgbClr val="FFFF00"/>
                </a:solidFill>
              </a:rPr>
              <a:t>Xia </a:t>
            </a:r>
            <a:r>
              <a:rPr lang="en-US" sz="2400" dirty="0" smtClean="0">
                <a:solidFill>
                  <a:srgbClr val="FFFF00"/>
                </a:solidFill>
              </a:rPr>
              <a:t>(</a:t>
            </a:r>
            <a:r>
              <a:rPr lang="en-US" sz="2400" dirty="0" err="1" smtClean="0">
                <a:solidFill>
                  <a:srgbClr val="FFFF00"/>
                </a:solidFill>
              </a:rPr>
              <a:t>Tianjin,NU</a:t>
            </a:r>
            <a:r>
              <a:rPr lang="en-US" sz="2400" dirty="0" smtClean="0">
                <a:solidFill>
                  <a:srgbClr val="FFFF00"/>
                </a:solidFill>
              </a:rPr>
              <a:t>, </a:t>
            </a:r>
            <a:r>
              <a:rPr lang="en-US" sz="2400" dirty="0">
                <a:solidFill>
                  <a:srgbClr val="FFFF00"/>
                </a:solidFill>
              </a:rPr>
              <a:t>China) </a:t>
            </a:r>
            <a:r>
              <a:rPr lang="en-US" sz="2400" dirty="0" smtClean="0">
                <a:solidFill>
                  <a:srgbClr val="FFFF00"/>
                </a:solidFill>
              </a:rPr>
              <a:t> </a:t>
            </a:r>
          </a:p>
          <a:p>
            <a:r>
              <a:rPr lang="en-US" sz="2400" dirty="0" smtClean="0">
                <a:solidFill>
                  <a:srgbClr val="FFFF00"/>
                </a:solidFill>
              </a:rPr>
              <a:t>F</a:t>
            </a:r>
            <a:r>
              <a:rPr lang="en-US" sz="2400" dirty="0">
                <a:solidFill>
                  <a:srgbClr val="FFFF00"/>
                </a:solidFill>
              </a:rPr>
              <a:t>. </a:t>
            </a:r>
            <a:r>
              <a:rPr lang="en-US" sz="2400" dirty="0" err="1">
                <a:solidFill>
                  <a:srgbClr val="FFFF00"/>
                </a:solidFill>
              </a:rPr>
              <a:t>Helmich</a:t>
            </a:r>
            <a:r>
              <a:rPr lang="en-US" sz="2400" dirty="0">
                <a:solidFill>
                  <a:srgbClr val="FFFF00"/>
                </a:solidFill>
              </a:rPr>
              <a:t> (SRON, NL</a:t>
            </a:r>
            <a:r>
              <a:rPr lang="en-US" sz="2400" dirty="0" smtClean="0">
                <a:solidFill>
                  <a:srgbClr val="FFFF00"/>
                </a:solidFill>
              </a:rPr>
              <a:t>)                        G</a:t>
            </a:r>
            <a:r>
              <a:rPr lang="en-US" sz="2400" dirty="0">
                <a:solidFill>
                  <a:srgbClr val="FFFF00"/>
                </a:solidFill>
              </a:rPr>
              <a:t>. </a:t>
            </a:r>
            <a:r>
              <a:rPr lang="en-US" sz="2400" dirty="0" err="1">
                <a:solidFill>
                  <a:srgbClr val="FFFF00"/>
                </a:solidFill>
              </a:rPr>
              <a:t>Yassin</a:t>
            </a:r>
            <a:r>
              <a:rPr lang="en-US" sz="2400" dirty="0">
                <a:solidFill>
                  <a:srgbClr val="FFFF00"/>
                </a:solidFill>
              </a:rPr>
              <a:t> (Oxford, UK</a:t>
            </a:r>
            <a:r>
              <a:rPr lang="en-US" sz="2400" dirty="0" smtClean="0">
                <a:solidFill>
                  <a:srgbClr val="FFFF00"/>
                </a:solidFill>
              </a:rPr>
              <a:t>)</a:t>
            </a:r>
          </a:p>
          <a:p>
            <a:r>
              <a:rPr lang="en-US" sz="2400" dirty="0" smtClean="0">
                <a:solidFill>
                  <a:srgbClr val="FFFF00"/>
                </a:solidFill>
              </a:rPr>
              <a:t>                                                               </a:t>
            </a:r>
            <a:r>
              <a:rPr lang="en-US" sz="2800" dirty="0" smtClean="0">
                <a:solidFill>
                  <a:srgbClr val="FFFF00"/>
                </a:solidFill>
              </a:rPr>
              <a:t>                                              </a:t>
            </a:r>
          </a:p>
        </p:txBody>
      </p:sp>
    </p:spTree>
    <p:extLst>
      <p:ext uri="{BB962C8B-B14F-4D97-AF65-F5344CB8AC3E}">
        <p14:creationId xmlns:p14="http://schemas.microsoft.com/office/powerpoint/2010/main" val="20034995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5896" y="332656"/>
            <a:ext cx="1574470" cy="584775"/>
          </a:xfrm>
          <a:prstGeom prst="rect">
            <a:avLst/>
          </a:prstGeom>
          <a:noFill/>
        </p:spPr>
        <p:txBody>
          <a:bodyPr wrap="none" rtlCol="0">
            <a:spAutoFit/>
          </a:bodyPr>
          <a:lstStyle/>
          <a:p>
            <a:pPr defTabSz="457200"/>
            <a:r>
              <a:rPr lang="en-US" sz="3200" dirty="0" smtClean="0">
                <a:solidFill>
                  <a:srgbClr val="FFFF00"/>
                </a:solidFill>
                <a:latin typeface="Chalkboard"/>
                <a:cs typeface="Chalkboard"/>
              </a:rPr>
              <a:t>Mission</a:t>
            </a:r>
            <a:endParaRPr lang="en-US" sz="3200" dirty="0">
              <a:solidFill>
                <a:srgbClr val="FFFF00"/>
              </a:solidFill>
              <a:latin typeface="Chalkboard"/>
              <a:cs typeface="Chalkboard"/>
            </a:endParaRPr>
          </a:p>
        </p:txBody>
      </p:sp>
      <p:sp>
        <p:nvSpPr>
          <p:cNvPr id="3" name="TextBox 2"/>
          <p:cNvSpPr txBox="1"/>
          <p:nvPr/>
        </p:nvSpPr>
        <p:spPr>
          <a:xfrm>
            <a:off x="0" y="948691"/>
            <a:ext cx="265480" cy="738664"/>
          </a:xfrm>
          <a:prstGeom prst="rect">
            <a:avLst/>
          </a:prstGeom>
          <a:noFill/>
        </p:spPr>
        <p:txBody>
          <a:bodyPr wrap="none" rtlCol="0">
            <a:spAutoFit/>
          </a:bodyPr>
          <a:lstStyle/>
          <a:p>
            <a:pPr defTabSz="457200"/>
            <a:endParaRPr lang="en-US" sz="2400" b="1" dirty="0">
              <a:solidFill>
                <a:srgbClr val="000000"/>
              </a:solidFill>
              <a:cs typeface="Times New Roman"/>
            </a:endParaRPr>
          </a:p>
          <a:p>
            <a:pPr marL="285750" indent="-285750" defTabSz="457200">
              <a:buFont typeface="Arial"/>
              <a:buChar char="•"/>
            </a:pPr>
            <a:endParaRPr lang="en-US" dirty="0">
              <a:solidFill>
                <a:srgbClr val="FFFF00"/>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1st ESA-CAS Workshop </a:t>
            </a:r>
            <a:endParaRPr lang="en-US">
              <a:solidFill>
                <a:prstClr val="black">
                  <a:tint val="75000"/>
                </a:prstClr>
              </a:solidFill>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3648" y="1399456"/>
            <a:ext cx="3544816" cy="415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39700" y="1443548"/>
            <a:ext cx="5702300" cy="4524315"/>
          </a:xfrm>
          <a:prstGeom prst="rect">
            <a:avLst/>
          </a:prstGeom>
          <a:noFill/>
        </p:spPr>
        <p:txBody>
          <a:bodyPr wrap="square" rtlCol="0">
            <a:spAutoFit/>
          </a:bodyPr>
          <a:lstStyle/>
          <a:p>
            <a:r>
              <a:rPr lang="en-GB" sz="2400" dirty="0" smtClean="0">
                <a:solidFill>
                  <a:srgbClr val="FFFF00"/>
                </a:solidFill>
                <a:latin typeface="Chalkboard"/>
                <a:cs typeface="Chalkboard"/>
              </a:rPr>
              <a:t>Orbit is proposed  as sun synchronous</a:t>
            </a:r>
          </a:p>
          <a:p>
            <a:endParaRPr lang="en-GB" sz="2400" dirty="0">
              <a:solidFill>
                <a:srgbClr val="FFFF00"/>
              </a:solidFill>
              <a:latin typeface="Chalkboard"/>
              <a:cs typeface="Chalkboard"/>
            </a:endParaRPr>
          </a:p>
          <a:p>
            <a:r>
              <a:rPr lang="en-GB" sz="2400" dirty="0" smtClean="0">
                <a:solidFill>
                  <a:srgbClr val="FFFF00"/>
                </a:solidFill>
                <a:latin typeface="Chalkboard"/>
                <a:cs typeface="Chalkboard"/>
              </a:rPr>
              <a:t>Viewing direction is anti-Earth</a:t>
            </a:r>
          </a:p>
          <a:p>
            <a:endParaRPr lang="en-GB" sz="2400" dirty="0">
              <a:solidFill>
                <a:srgbClr val="FFFF00"/>
              </a:solidFill>
              <a:latin typeface="Chalkboard"/>
              <a:cs typeface="Chalkboard"/>
            </a:endParaRPr>
          </a:p>
          <a:p>
            <a:r>
              <a:rPr lang="en-GB" sz="2400" dirty="0" smtClean="0">
                <a:solidFill>
                  <a:srgbClr val="FFFF00"/>
                </a:solidFill>
                <a:latin typeface="Chalkboard"/>
                <a:cs typeface="Chalkboard"/>
              </a:rPr>
              <a:t>Solar panels constantly illuminated</a:t>
            </a:r>
          </a:p>
          <a:p>
            <a:endParaRPr lang="en-GB" sz="2400" dirty="0">
              <a:solidFill>
                <a:srgbClr val="FFFF00"/>
              </a:solidFill>
              <a:latin typeface="Chalkboard"/>
              <a:cs typeface="Chalkboard"/>
            </a:endParaRPr>
          </a:p>
          <a:p>
            <a:r>
              <a:rPr lang="en-GB" sz="2400" dirty="0" smtClean="0">
                <a:solidFill>
                  <a:srgbClr val="FFFF00"/>
                </a:solidFill>
                <a:latin typeface="Chalkboard"/>
                <a:cs typeface="Chalkboard"/>
              </a:rPr>
              <a:t>Radiators constantly face deep space</a:t>
            </a:r>
          </a:p>
          <a:p>
            <a:endParaRPr lang="en-GB" sz="2400" dirty="0">
              <a:solidFill>
                <a:srgbClr val="FFFF00"/>
              </a:solidFill>
              <a:latin typeface="Chalkboard"/>
              <a:cs typeface="Chalkboard"/>
            </a:endParaRPr>
          </a:p>
          <a:p>
            <a:r>
              <a:rPr lang="en-GB" sz="2400" dirty="0" smtClean="0">
                <a:solidFill>
                  <a:srgbClr val="FFFF00"/>
                </a:solidFill>
                <a:latin typeface="Chalkboard"/>
                <a:cs typeface="Chalkboard"/>
              </a:rPr>
              <a:t>Full survey  in 6 months with multiple</a:t>
            </a:r>
            <a:r>
              <a:rPr lang="en-GB" sz="2400" dirty="0">
                <a:solidFill>
                  <a:srgbClr val="FFFF00"/>
                </a:solidFill>
                <a:latin typeface="Chalkboard"/>
                <a:cs typeface="Chalkboard"/>
              </a:rPr>
              <a:t> </a:t>
            </a:r>
            <a:r>
              <a:rPr lang="en-GB" sz="2400" dirty="0" smtClean="0">
                <a:solidFill>
                  <a:srgbClr val="FFFF00"/>
                </a:solidFill>
                <a:latin typeface="Chalkboard"/>
                <a:cs typeface="Chalkboard"/>
              </a:rPr>
              <a:t>passes over sky “bins”</a:t>
            </a:r>
          </a:p>
          <a:p>
            <a:endParaRPr lang="en-GB" sz="2400" dirty="0">
              <a:solidFill>
                <a:srgbClr val="FFFF00"/>
              </a:solidFill>
              <a:latin typeface="Chalkboard"/>
              <a:cs typeface="Chalkboard"/>
            </a:endParaRPr>
          </a:p>
          <a:p>
            <a:r>
              <a:rPr lang="en-GB" sz="2400" dirty="0" err="1" smtClean="0">
                <a:solidFill>
                  <a:srgbClr val="FFFF00"/>
                </a:solidFill>
                <a:latin typeface="Chalkboard"/>
                <a:cs typeface="Chalkboard"/>
              </a:rPr>
              <a:t>Followup</a:t>
            </a:r>
            <a:r>
              <a:rPr lang="en-GB" sz="2400" dirty="0" smtClean="0">
                <a:solidFill>
                  <a:srgbClr val="FFFF00"/>
                </a:solidFill>
                <a:latin typeface="Chalkboard"/>
                <a:cs typeface="Chalkboard"/>
              </a:rPr>
              <a:t> targeted observations</a:t>
            </a:r>
          </a:p>
        </p:txBody>
      </p:sp>
    </p:spTree>
    <p:extLst>
      <p:ext uri="{BB962C8B-B14F-4D97-AF65-F5344CB8AC3E}">
        <p14:creationId xmlns:p14="http://schemas.microsoft.com/office/powerpoint/2010/main" val="34990114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1st ESA-CAS Workshop </a:t>
            </a:r>
            <a:endParaRPr lang="en-US"/>
          </a:p>
        </p:txBody>
      </p:sp>
      <p:sp>
        <p:nvSpPr>
          <p:cNvPr id="3" name="TextBox 2"/>
          <p:cNvSpPr txBox="1"/>
          <p:nvPr/>
        </p:nvSpPr>
        <p:spPr>
          <a:xfrm>
            <a:off x="2425700" y="419100"/>
            <a:ext cx="3766380" cy="584776"/>
          </a:xfrm>
          <a:prstGeom prst="rect">
            <a:avLst/>
          </a:prstGeom>
          <a:noFill/>
        </p:spPr>
        <p:txBody>
          <a:bodyPr wrap="none" rtlCol="0">
            <a:spAutoFit/>
          </a:bodyPr>
          <a:lstStyle/>
          <a:p>
            <a:r>
              <a:rPr lang="en-US" sz="3200" dirty="0" smtClean="0">
                <a:solidFill>
                  <a:srgbClr val="FFFF00"/>
                </a:solidFill>
                <a:latin typeface="Chalkboard"/>
                <a:cs typeface="Chalkboard"/>
              </a:rPr>
              <a:t>Concluding remarks</a:t>
            </a:r>
            <a:endParaRPr lang="en-US" sz="3200" dirty="0">
              <a:solidFill>
                <a:srgbClr val="FFFF00"/>
              </a:solidFill>
              <a:latin typeface="Chalkboard"/>
              <a:cs typeface="Chalkboard"/>
            </a:endParaRPr>
          </a:p>
        </p:txBody>
      </p:sp>
      <p:sp>
        <p:nvSpPr>
          <p:cNvPr id="5" name="TextBox 4"/>
          <p:cNvSpPr txBox="1"/>
          <p:nvPr/>
        </p:nvSpPr>
        <p:spPr>
          <a:xfrm>
            <a:off x="0" y="1295400"/>
            <a:ext cx="9238426" cy="4893647"/>
          </a:xfrm>
          <a:prstGeom prst="rect">
            <a:avLst/>
          </a:prstGeom>
          <a:noFill/>
        </p:spPr>
        <p:txBody>
          <a:bodyPr wrap="none" rtlCol="0">
            <a:spAutoFit/>
          </a:bodyPr>
          <a:lstStyle/>
          <a:p>
            <a:pPr marL="342900" indent="-342900">
              <a:buFont typeface="Wingdings" charset="2"/>
              <a:buChar char="Ø"/>
            </a:pPr>
            <a:r>
              <a:rPr lang="en-US" sz="2400" dirty="0" smtClean="0">
                <a:solidFill>
                  <a:srgbClr val="FFFF00"/>
                </a:solidFill>
                <a:latin typeface="Chalkboard"/>
                <a:cs typeface="Chalkboard"/>
              </a:rPr>
              <a:t>We propose the implementation of a high spectral resolution</a:t>
            </a:r>
          </a:p>
          <a:p>
            <a:r>
              <a:rPr lang="en-US" sz="2400" dirty="0" smtClean="0">
                <a:solidFill>
                  <a:srgbClr val="FFFF00"/>
                </a:solidFill>
                <a:latin typeface="Chalkboard"/>
                <a:cs typeface="Chalkboard"/>
              </a:rPr>
              <a:t>Terahertz (THz) heterodyne receiver system for astronomical</a:t>
            </a:r>
          </a:p>
          <a:p>
            <a:r>
              <a:rPr lang="en-US" sz="2400" dirty="0">
                <a:solidFill>
                  <a:srgbClr val="FFFF00"/>
                </a:solidFill>
                <a:latin typeface="Chalkboard"/>
                <a:cs typeface="Chalkboard"/>
              </a:rPr>
              <a:t>r</a:t>
            </a:r>
            <a:r>
              <a:rPr lang="en-US" sz="2400" dirty="0" smtClean="0">
                <a:solidFill>
                  <a:srgbClr val="FFFF00"/>
                </a:solidFill>
                <a:latin typeface="Chalkboard"/>
                <a:cs typeface="Chalkboard"/>
              </a:rPr>
              <a:t>esearch. </a:t>
            </a:r>
          </a:p>
          <a:p>
            <a:pPr marL="342900" indent="-342900">
              <a:buFont typeface="Wingdings" charset="2"/>
              <a:buChar char="Ø"/>
            </a:pPr>
            <a:endParaRPr lang="en-US" sz="2400" dirty="0">
              <a:solidFill>
                <a:srgbClr val="FFFF00"/>
              </a:solidFill>
              <a:latin typeface="Chalkboard"/>
              <a:cs typeface="Chalkboard"/>
            </a:endParaRPr>
          </a:p>
          <a:p>
            <a:pPr marL="342900" indent="-342900">
              <a:buFont typeface="Wingdings" charset="2"/>
              <a:buChar char="Ø"/>
            </a:pPr>
            <a:r>
              <a:rPr lang="en-US" sz="2400" dirty="0" smtClean="0">
                <a:solidFill>
                  <a:srgbClr val="FFFF00"/>
                </a:solidFill>
                <a:latin typeface="Chalkboard"/>
                <a:cs typeface="Chalkboard"/>
              </a:rPr>
              <a:t>The instrument will consist of 5 detection bands covering key</a:t>
            </a:r>
          </a:p>
          <a:p>
            <a:r>
              <a:rPr lang="en-US" sz="2400" dirty="0">
                <a:solidFill>
                  <a:srgbClr val="FFFF00"/>
                </a:solidFill>
                <a:latin typeface="Chalkboard"/>
                <a:cs typeface="Chalkboard"/>
              </a:rPr>
              <a:t>a</a:t>
            </a:r>
            <a:r>
              <a:rPr lang="en-US" sz="2400" dirty="0" smtClean="0">
                <a:solidFill>
                  <a:srgbClr val="FFFF00"/>
                </a:solidFill>
                <a:latin typeface="Chalkboard"/>
                <a:cs typeface="Chalkboard"/>
              </a:rPr>
              <a:t>tomic and molecular transitions in the far-infrared at high </a:t>
            </a:r>
          </a:p>
          <a:p>
            <a:r>
              <a:rPr lang="en-US" sz="2400" dirty="0" smtClean="0">
                <a:solidFill>
                  <a:srgbClr val="FFFF00"/>
                </a:solidFill>
                <a:latin typeface="Chalkboard"/>
                <a:cs typeface="Chalkboard"/>
              </a:rPr>
              <a:t>spectral/spatial resolution.</a:t>
            </a:r>
          </a:p>
          <a:p>
            <a:pPr marL="342900" indent="-342900">
              <a:buFont typeface="Wingdings" charset="2"/>
              <a:buChar char="Ø"/>
            </a:pPr>
            <a:endParaRPr lang="en-US" sz="2400" dirty="0">
              <a:solidFill>
                <a:srgbClr val="FFFF00"/>
              </a:solidFill>
              <a:latin typeface="Chalkboard"/>
              <a:cs typeface="Chalkboard"/>
            </a:endParaRPr>
          </a:p>
          <a:p>
            <a:pPr marL="342900" indent="-342900">
              <a:buFont typeface="Wingdings" charset="2"/>
              <a:buChar char="Ø"/>
            </a:pPr>
            <a:r>
              <a:rPr lang="en-US" sz="2400" dirty="0" smtClean="0">
                <a:solidFill>
                  <a:srgbClr val="FFFF00"/>
                </a:solidFill>
                <a:latin typeface="Chalkboard"/>
                <a:cs typeface="Chalkboard"/>
              </a:rPr>
              <a:t>Our goal is to observe simultaneously at the 5 bands covering</a:t>
            </a:r>
          </a:p>
          <a:p>
            <a:r>
              <a:rPr lang="en-US" sz="2400" dirty="0">
                <a:solidFill>
                  <a:srgbClr val="FFFF00"/>
                </a:solidFill>
                <a:latin typeface="Chalkboard"/>
                <a:cs typeface="Chalkboard"/>
              </a:rPr>
              <a:t>t</a:t>
            </a:r>
            <a:r>
              <a:rPr lang="en-US" sz="2400" dirty="0" smtClean="0">
                <a:solidFill>
                  <a:srgbClr val="FFFF00"/>
                </a:solidFill>
                <a:latin typeface="Chalkboard"/>
                <a:cs typeface="Chalkboard"/>
              </a:rPr>
              <a:t>he IR sky </a:t>
            </a:r>
          </a:p>
          <a:p>
            <a:endParaRPr lang="en-US" sz="2400" dirty="0">
              <a:solidFill>
                <a:srgbClr val="FFFF00"/>
              </a:solidFill>
              <a:latin typeface="Chalkboard"/>
              <a:cs typeface="Chalkboard"/>
            </a:endParaRPr>
          </a:p>
          <a:p>
            <a:pPr marL="342900" indent="-342900">
              <a:buFont typeface="Wingdings" charset="2"/>
              <a:buChar char="Ø"/>
            </a:pPr>
            <a:r>
              <a:rPr lang="en-US" sz="2400" dirty="0" smtClean="0">
                <a:solidFill>
                  <a:srgbClr val="FFFF00"/>
                </a:solidFill>
                <a:latin typeface="Chalkboard"/>
                <a:cs typeface="Chalkboard"/>
              </a:rPr>
              <a:t>Our mission has great synergistic value with China Antarctica </a:t>
            </a:r>
          </a:p>
          <a:p>
            <a:r>
              <a:rPr lang="en-US" sz="2400" dirty="0" smtClean="0">
                <a:solidFill>
                  <a:srgbClr val="FFFF00"/>
                </a:solidFill>
                <a:latin typeface="Chalkboard"/>
                <a:cs typeface="Chalkboard"/>
              </a:rPr>
              <a:t>Dome A </a:t>
            </a:r>
            <a:r>
              <a:rPr lang="en-US" sz="2400" dirty="0" err="1" smtClean="0">
                <a:solidFill>
                  <a:srgbClr val="FFFF00"/>
                </a:solidFill>
                <a:latin typeface="Chalkboard"/>
                <a:cs typeface="Chalkboard"/>
              </a:rPr>
              <a:t>TeraHertz</a:t>
            </a:r>
            <a:r>
              <a:rPr lang="en-US" sz="2400" dirty="0" smtClean="0">
                <a:solidFill>
                  <a:srgbClr val="FFFF00"/>
                </a:solidFill>
                <a:latin typeface="Chalkboard"/>
                <a:cs typeface="Chalkboard"/>
              </a:rPr>
              <a:t> Telescope (DATE5) and ALMA</a:t>
            </a:r>
            <a:endParaRPr lang="en-US" sz="2400" dirty="0">
              <a:solidFill>
                <a:srgbClr val="FFFF00"/>
              </a:solidFill>
              <a:latin typeface="Chalkboard"/>
              <a:cs typeface="Chalkboard"/>
            </a:endParaRPr>
          </a:p>
        </p:txBody>
      </p:sp>
    </p:spTree>
    <p:extLst>
      <p:ext uri="{BB962C8B-B14F-4D97-AF65-F5344CB8AC3E}">
        <p14:creationId xmlns:p14="http://schemas.microsoft.com/office/powerpoint/2010/main" val="27115257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1st ESA-CAS Workshop </a:t>
            </a:r>
            <a:endParaRPr lang="en-US"/>
          </a:p>
        </p:txBody>
      </p:sp>
      <p:sp>
        <p:nvSpPr>
          <p:cNvPr id="3" name="Rectangle 2"/>
          <p:cNvSpPr/>
          <p:nvPr/>
        </p:nvSpPr>
        <p:spPr>
          <a:xfrm>
            <a:off x="3530106" y="3110468"/>
            <a:ext cx="1877437" cy="769441"/>
          </a:xfrm>
          <a:prstGeom prst="rect">
            <a:avLst/>
          </a:prstGeom>
        </p:spPr>
        <p:txBody>
          <a:bodyPr wrap="none">
            <a:spAutoFit/>
          </a:bodyPr>
          <a:lstStyle/>
          <a:p>
            <a:r>
              <a:rPr lang="zh-CHT" altLang="en-US" sz="4400" dirty="0">
                <a:solidFill>
                  <a:srgbClr val="FFFF00"/>
                </a:solidFill>
              </a:rPr>
              <a:t>謝謝你</a:t>
            </a:r>
            <a:endParaRPr lang="en-US" sz="4400" dirty="0">
              <a:solidFill>
                <a:srgbClr val="FFFF00"/>
              </a:solidFill>
            </a:endParaRPr>
          </a:p>
        </p:txBody>
      </p:sp>
      <p:sp>
        <p:nvSpPr>
          <p:cNvPr id="4" name="TextBox 3"/>
          <p:cNvSpPr txBox="1"/>
          <p:nvPr/>
        </p:nvSpPr>
        <p:spPr>
          <a:xfrm>
            <a:off x="3124200" y="1873934"/>
            <a:ext cx="2794541" cy="769441"/>
          </a:xfrm>
          <a:prstGeom prst="rect">
            <a:avLst/>
          </a:prstGeom>
          <a:noFill/>
        </p:spPr>
        <p:txBody>
          <a:bodyPr wrap="none" rtlCol="0">
            <a:spAutoFit/>
          </a:bodyPr>
          <a:lstStyle/>
          <a:p>
            <a:r>
              <a:rPr lang="en-US" sz="4400" dirty="0" smtClean="0">
                <a:solidFill>
                  <a:srgbClr val="FFFF00"/>
                </a:solidFill>
                <a:latin typeface="Chalkboard"/>
                <a:cs typeface="Chalkboard"/>
              </a:rPr>
              <a:t>Thank you</a:t>
            </a:r>
            <a:endParaRPr lang="en-US" sz="4400" dirty="0">
              <a:solidFill>
                <a:srgbClr val="FFFF00"/>
              </a:solidFill>
              <a:latin typeface="Chalkboard"/>
              <a:cs typeface="Chalkboard"/>
            </a:endParaRPr>
          </a:p>
        </p:txBody>
      </p:sp>
    </p:spTree>
    <p:extLst>
      <p:ext uri="{BB962C8B-B14F-4D97-AF65-F5344CB8AC3E}">
        <p14:creationId xmlns:p14="http://schemas.microsoft.com/office/powerpoint/2010/main" val="19862169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1st ESA-CAS Workshop </a:t>
            </a:r>
            <a:endParaRPr lang="en-US"/>
          </a:p>
        </p:txBody>
      </p:sp>
      <p:pic>
        <p:nvPicPr>
          <p:cNvPr id="3" name="Picture 2" descr="GOT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733" y="594682"/>
            <a:ext cx="6162664" cy="5761668"/>
          </a:xfrm>
          <a:prstGeom prst="rect">
            <a:avLst/>
          </a:prstGeom>
        </p:spPr>
      </p:pic>
    </p:spTree>
    <p:extLst>
      <p:ext uri="{BB962C8B-B14F-4D97-AF65-F5344CB8AC3E}">
        <p14:creationId xmlns:p14="http://schemas.microsoft.com/office/powerpoint/2010/main" val="38790545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p:cNvPicPr>
          <p:nvPr/>
        </p:nvPicPr>
        <p:blipFill rotWithShape="1">
          <a:blip r:embed="rId3"/>
          <a:srcRect t="7003"/>
          <a:stretch/>
        </p:blipFill>
        <p:spPr>
          <a:xfrm>
            <a:off x="0" y="8235"/>
            <a:ext cx="9144000" cy="6858000"/>
          </a:xfrm>
          <a:prstGeom prst="rect">
            <a:avLst/>
          </a:prstGeom>
        </p:spPr>
      </p:pic>
      <p:sp>
        <p:nvSpPr>
          <p:cNvPr id="2" name="Footer Placeholder 1"/>
          <p:cNvSpPr>
            <a:spLocks noGrp="1"/>
          </p:cNvSpPr>
          <p:nvPr>
            <p:ph type="ftr" sz="quarter" idx="11"/>
          </p:nvPr>
        </p:nvSpPr>
        <p:spPr/>
        <p:txBody>
          <a:bodyPr/>
          <a:lstStyle/>
          <a:p>
            <a:r>
              <a:rPr lang="en-US" smtClean="0"/>
              <a:t>1st ESA-CAS Workshop </a:t>
            </a:r>
            <a:endParaRPr lang="en-US"/>
          </a:p>
        </p:txBody>
      </p:sp>
      <p:sp>
        <p:nvSpPr>
          <p:cNvPr id="3" name="TextBox 2"/>
          <p:cNvSpPr txBox="1"/>
          <p:nvPr/>
        </p:nvSpPr>
        <p:spPr>
          <a:xfrm>
            <a:off x="2848209" y="8235"/>
            <a:ext cx="3187340" cy="523220"/>
          </a:xfrm>
          <a:prstGeom prst="rect">
            <a:avLst/>
          </a:prstGeom>
          <a:noFill/>
        </p:spPr>
        <p:txBody>
          <a:bodyPr wrap="none" rtlCol="0">
            <a:spAutoFit/>
          </a:bodyPr>
          <a:lstStyle/>
          <a:p>
            <a:r>
              <a:rPr lang="en-US" sz="2800" dirty="0" smtClean="0">
                <a:solidFill>
                  <a:srgbClr val="FFFF00"/>
                </a:solidFill>
                <a:latin typeface="Chalkboard"/>
                <a:cs typeface="Chalkboard"/>
              </a:rPr>
              <a:t>Why far-infrared? </a:t>
            </a:r>
            <a:endParaRPr lang="en-US" sz="2800" dirty="0">
              <a:solidFill>
                <a:srgbClr val="FFFF00"/>
              </a:solidFill>
              <a:latin typeface="Chalkboard"/>
              <a:cs typeface="Chalkboard"/>
            </a:endParaRPr>
          </a:p>
        </p:txBody>
      </p:sp>
      <p:pic>
        <p:nvPicPr>
          <p:cNvPr id="5" name="Picture 4" descr="dust_s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4090" y="4476082"/>
            <a:ext cx="3904859" cy="2381918"/>
          </a:xfrm>
          <a:prstGeom prst="rect">
            <a:avLst/>
          </a:prstGeom>
        </p:spPr>
      </p:pic>
      <p:sp>
        <p:nvSpPr>
          <p:cNvPr id="6" name="TextBox 5"/>
          <p:cNvSpPr txBox="1"/>
          <p:nvPr/>
        </p:nvSpPr>
        <p:spPr>
          <a:xfrm>
            <a:off x="0" y="4225826"/>
            <a:ext cx="4852610" cy="2308324"/>
          </a:xfrm>
          <a:prstGeom prst="rect">
            <a:avLst/>
          </a:prstGeom>
          <a:noFill/>
        </p:spPr>
        <p:txBody>
          <a:bodyPr wrap="none" rtlCol="0">
            <a:spAutoFit/>
          </a:bodyPr>
          <a:lstStyle/>
          <a:p>
            <a:pPr marL="285750" indent="-285750">
              <a:buFont typeface="Wingdings" charset="2"/>
              <a:buChar char="²"/>
            </a:pPr>
            <a:r>
              <a:rPr lang="en-US" sz="2400" dirty="0" smtClean="0">
                <a:solidFill>
                  <a:srgbClr val="FFFF00"/>
                </a:solidFill>
                <a:latin typeface="Chalkboard"/>
                <a:cs typeface="Chalkboard"/>
              </a:rPr>
              <a:t>Study the ISM</a:t>
            </a:r>
          </a:p>
          <a:p>
            <a:pPr marL="285750" indent="-285750">
              <a:buFont typeface="Wingdings" charset="2"/>
              <a:buChar char="²"/>
            </a:pPr>
            <a:r>
              <a:rPr lang="en-US" sz="2400" dirty="0" smtClean="0">
                <a:solidFill>
                  <a:srgbClr val="FFFF00"/>
                </a:solidFill>
                <a:latin typeface="Chalkboard"/>
                <a:cs typeface="Chalkboard"/>
              </a:rPr>
              <a:t>Early stages of star formation</a:t>
            </a:r>
          </a:p>
          <a:p>
            <a:pPr marL="285750" indent="-285750">
              <a:buFont typeface="Wingdings" charset="2"/>
              <a:buChar char="²"/>
            </a:pPr>
            <a:r>
              <a:rPr lang="en-US" sz="2400" dirty="0" smtClean="0">
                <a:solidFill>
                  <a:srgbClr val="FFFF00"/>
                </a:solidFill>
                <a:latin typeface="Chalkboard"/>
                <a:cs typeface="Chalkboard"/>
              </a:rPr>
              <a:t>Cooling processes in galaxies</a:t>
            </a:r>
          </a:p>
          <a:p>
            <a:pPr marL="285750" indent="-285750">
              <a:buFont typeface="Wingdings" charset="2"/>
              <a:buChar char="²"/>
            </a:pPr>
            <a:r>
              <a:rPr lang="en-US" sz="2400" dirty="0" smtClean="0">
                <a:solidFill>
                  <a:srgbClr val="FFFF00"/>
                </a:solidFill>
                <a:latin typeface="Chalkboard"/>
                <a:cs typeface="Chalkboard"/>
              </a:rPr>
              <a:t>Formation of complex molecules</a:t>
            </a:r>
          </a:p>
          <a:p>
            <a:pPr marL="285750" indent="-285750">
              <a:buFont typeface="Wingdings" charset="2"/>
              <a:buChar char="²"/>
            </a:pPr>
            <a:r>
              <a:rPr lang="en-US" sz="2400" dirty="0" smtClean="0">
                <a:solidFill>
                  <a:srgbClr val="FFFF00"/>
                </a:solidFill>
                <a:latin typeface="Chalkboard"/>
                <a:cs typeface="Chalkboard"/>
              </a:rPr>
              <a:t>Gas Grain chemistry</a:t>
            </a:r>
            <a:endParaRPr lang="en-US" sz="2400" dirty="0">
              <a:solidFill>
                <a:srgbClr val="FFFF00"/>
              </a:solidFill>
              <a:latin typeface="Chalkboard"/>
              <a:cs typeface="Chalkboard"/>
            </a:endParaRPr>
          </a:p>
          <a:p>
            <a:pPr marL="285750" indent="-285750">
              <a:buFont typeface="Wingdings" charset="2"/>
              <a:buChar char="²"/>
            </a:pPr>
            <a:endParaRPr lang="en-US" sz="2400" dirty="0">
              <a:solidFill>
                <a:srgbClr val="FFFF00"/>
              </a:solidFill>
              <a:latin typeface="Chalkboard"/>
              <a:cs typeface="Chalkboard"/>
            </a:endParaRPr>
          </a:p>
        </p:txBody>
      </p:sp>
      <p:grpSp>
        <p:nvGrpSpPr>
          <p:cNvPr id="12" name="Group 11"/>
          <p:cNvGrpSpPr/>
          <p:nvPr/>
        </p:nvGrpSpPr>
        <p:grpSpPr>
          <a:xfrm>
            <a:off x="4285264" y="825131"/>
            <a:ext cx="4823685" cy="3023037"/>
            <a:chOff x="4285264" y="825131"/>
            <a:chExt cx="4823685" cy="3023037"/>
          </a:xfrm>
        </p:grpSpPr>
        <p:pic>
          <p:nvPicPr>
            <p:cNvPr id="7" name="Picture 5"/>
            <p:cNvPicPr>
              <a:picLocks noChangeAspect="1"/>
            </p:cNvPicPr>
            <p:nvPr/>
          </p:nvPicPr>
          <p:blipFill>
            <a:blip r:embed="rId5"/>
            <a:srcRect/>
            <a:stretch>
              <a:fillRect/>
            </a:stretch>
          </p:blipFill>
          <p:spPr bwMode="auto">
            <a:xfrm>
              <a:off x="5333999" y="1286796"/>
              <a:ext cx="3371459" cy="2561372"/>
            </a:xfrm>
            <a:prstGeom prst="rect">
              <a:avLst/>
            </a:prstGeom>
            <a:noFill/>
            <a:ln w="9525">
              <a:noFill/>
              <a:miter lim="800000"/>
              <a:headEnd/>
              <a:tailEnd/>
            </a:ln>
          </p:spPr>
        </p:pic>
        <p:sp>
          <p:nvSpPr>
            <p:cNvPr id="8" name="TextBox 7"/>
            <p:cNvSpPr txBox="1"/>
            <p:nvPr/>
          </p:nvSpPr>
          <p:spPr>
            <a:xfrm>
              <a:off x="4285264" y="825131"/>
              <a:ext cx="4823685" cy="461665"/>
            </a:xfrm>
            <a:prstGeom prst="rect">
              <a:avLst/>
            </a:prstGeom>
            <a:noFill/>
          </p:spPr>
          <p:txBody>
            <a:bodyPr wrap="none" rtlCol="0">
              <a:spAutoFit/>
            </a:bodyPr>
            <a:lstStyle/>
            <a:p>
              <a:r>
                <a:rPr lang="en-US" sz="2400" dirty="0" smtClean="0">
                  <a:solidFill>
                    <a:srgbClr val="FFFF00"/>
                  </a:solidFill>
                  <a:latin typeface="Chalkboard"/>
                  <a:cs typeface="Chalkboard"/>
                </a:rPr>
                <a:t>The dawn of </a:t>
              </a:r>
              <a:r>
                <a:rPr lang="en-US" sz="2400" dirty="0" err="1" smtClean="0">
                  <a:solidFill>
                    <a:srgbClr val="FFFF00"/>
                  </a:solidFill>
                  <a:latin typeface="Chalkboard"/>
                  <a:cs typeface="Chalkboard"/>
                </a:rPr>
                <a:t>protoplanetary</a:t>
              </a:r>
              <a:r>
                <a:rPr lang="en-US" sz="2400" dirty="0" smtClean="0">
                  <a:solidFill>
                    <a:srgbClr val="FFFF00"/>
                  </a:solidFill>
                  <a:latin typeface="Chalkboard"/>
                  <a:cs typeface="Chalkboard"/>
                </a:rPr>
                <a:t> disks</a:t>
              </a:r>
              <a:endParaRPr lang="en-US" sz="2400" dirty="0">
                <a:solidFill>
                  <a:srgbClr val="FFFF00"/>
                </a:solidFill>
                <a:latin typeface="Chalkboard"/>
                <a:cs typeface="Chalkboard"/>
              </a:endParaRPr>
            </a:p>
          </p:txBody>
        </p:sp>
      </p:grpSp>
      <p:grpSp>
        <p:nvGrpSpPr>
          <p:cNvPr id="11" name="Group 10"/>
          <p:cNvGrpSpPr/>
          <p:nvPr/>
        </p:nvGrpSpPr>
        <p:grpSpPr>
          <a:xfrm>
            <a:off x="0" y="825131"/>
            <a:ext cx="4100001" cy="3073837"/>
            <a:chOff x="0" y="825131"/>
            <a:chExt cx="4100001" cy="3073837"/>
          </a:xfrm>
        </p:grpSpPr>
        <p:pic>
          <p:nvPicPr>
            <p:cNvPr id="4" name="Picture 3" descr="CIB-dol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433" y="1286796"/>
              <a:ext cx="3460360" cy="2612172"/>
            </a:xfrm>
            <a:prstGeom prst="rect">
              <a:avLst/>
            </a:prstGeom>
          </p:spPr>
        </p:pic>
        <p:sp>
          <p:nvSpPr>
            <p:cNvPr id="9" name="TextBox 8"/>
            <p:cNvSpPr txBox="1"/>
            <p:nvPr/>
          </p:nvSpPr>
          <p:spPr>
            <a:xfrm>
              <a:off x="0" y="825131"/>
              <a:ext cx="4100001" cy="461665"/>
            </a:xfrm>
            <a:prstGeom prst="rect">
              <a:avLst/>
            </a:prstGeom>
            <a:noFill/>
          </p:spPr>
          <p:txBody>
            <a:bodyPr wrap="none" rtlCol="0">
              <a:spAutoFit/>
            </a:bodyPr>
            <a:lstStyle/>
            <a:p>
              <a:r>
                <a:rPr lang="en-US" sz="2400" dirty="0" smtClean="0">
                  <a:solidFill>
                    <a:srgbClr val="FFFF00"/>
                  </a:solidFill>
                  <a:latin typeface="Chalkboard"/>
                  <a:cs typeface="Chalkboard"/>
                </a:rPr>
                <a:t>Cosmic Infrared Background</a:t>
              </a:r>
              <a:endParaRPr lang="en-US" sz="2400" dirty="0">
                <a:solidFill>
                  <a:srgbClr val="FFFF00"/>
                </a:solidFill>
                <a:latin typeface="Chalkboard"/>
                <a:cs typeface="Chalkboard"/>
              </a:endParaRPr>
            </a:p>
          </p:txBody>
        </p:sp>
      </p:grpSp>
    </p:spTree>
    <p:extLst>
      <p:ext uri="{BB962C8B-B14F-4D97-AF65-F5344CB8AC3E}">
        <p14:creationId xmlns:p14="http://schemas.microsoft.com/office/powerpoint/2010/main" val="3739664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1st ESA-CAS Workshop </a:t>
            </a:r>
            <a:endParaRPr lang="en-US"/>
          </a:p>
        </p:txBody>
      </p:sp>
      <p:sp>
        <p:nvSpPr>
          <p:cNvPr id="4" name="TextBox 3"/>
          <p:cNvSpPr txBox="1"/>
          <p:nvPr/>
        </p:nvSpPr>
        <p:spPr>
          <a:xfrm>
            <a:off x="3118926" y="68366"/>
            <a:ext cx="2673362" cy="461665"/>
          </a:xfrm>
          <a:prstGeom prst="rect">
            <a:avLst/>
          </a:prstGeom>
          <a:noFill/>
        </p:spPr>
        <p:txBody>
          <a:bodyPr wrap="none" rtlCol="0">
            <a:spAutoFit/>
          </a:bodyPr>
          <a:lstStyle/>
          <a:p>
            <a:r>
              <a:rPr lang="en-US" sz="2400" dirty="0" smtClean="0">
                <a:solidFill>
                  <a:srgbClr val="FFFF00"/>
                </a:solidFill>
                <a:latin typeface="Chalkboard"/>
                <a:cs typeface="Chalkboard"/>
              </a:rPr>
              <a:t>Herschel Heritage </a:t>
            </a:r>
            <a:endParaRPr lang="en-US" sz="2400" dirty="0">
              <a:solidFill>
                <a:srgbClr val="FFFF00"/>
              </a:solidFill>
              <a:latin typeface="Chalkboard"/>
              <a:cs typeface="Chalkboard"/>
            </a:endParaRPr>
          </a:p>
        </p:txBody>
      </p:sp>
      <p:grpSp>
        <p:nvGrpSpPr>
          <p:cNvPr id="10" name="Group 9"/>
          <p:cNvGrpSpPr/>
          <p:nvPr/>
        </p:nvGrpSpPr>
        <p:grpSpPr>
          <a:xfrm>
            <a:off x="4522626" y="564981"/>
            <a:ext cx="4281633" cy="2949456"/>
            <a:chOff x="4522626" y="564981"/>
            <a:chExt cx="4281633" cy="2949456"/>
          </a:xfrm>
        </p:grpSpPr>
        <p:sp>
          <p:nvSpPr>
            <p:cNvPr id="9" name="TextBox 8"/>
            <p:cNvSpPr txBox="1"/>
            <p:nvPr/>
          </p:nvSpPr>
          <p:spPr>
            <a:xfrm rot="214272">
              <a:off x="4893230" y="564981"/>
              <a:ext cx="3781166" cy="369332"/>
            </a:xfrm>
            <a:prstGeom prst="rect">
              <a:avLst/>
            </a:prstGeom>
            <a:noFill/>
          </p:spPr>
          <p:txBody>
            <a:bodyPr wrap="none" rtlCol="0">
              <a:spAutoFit/>
            </a:bodyPr>
            <a:lstStyle/>
            <a:p>
              <a:r>
                <a:rPr lang="en-US" dirty="0" smtClean="0">
                  <a:solidFill>
                    <a:srgbClr val="FFFF00"/>
                  </a:solidFill>
                </a:rPr>
                <a:t>Mrk231 (Gonzalez-Alfonso et al. 2011) </a:t>
              </a:r>
              <a:endParaRPr lang="en-US" dirty="0">
                <a:solidFill>
                  <a:srgbClr val="FFFF00"/>
                </a:solidFill>
              </a:endParaRPr>
            </a:p>
          </p:txBody>
        </p:sp>
        <p:pic>
          <p:nvPicPr>
            <p:cNvPr id="5" name="Picture 4" descr="Snapshot 2010-05-26 21-27-13.tiff"/>
            <p:cNvPicPr>
              <a:picLocks noChangeAspect="1"/>
            </p:cNvPicPr>
            <p:nvPr/>
          </p:nvPicPr>
          <p:blipFill rotWithShape="1">
            <a:blip r:embed="rId3">
              <a:lum bright="-75000" contrast="99000"/>
            </a:blip>
            <a:srcRect l="8264" b="51885"/>
            <a:stretch/>
          </p:blipFill>
          <p:spPr>
            <a:xfrm rot="183937">
              <a:off x="4522626" y="893544"/>
              <a:ext cx="4281633" cy="2620893"/>
            </a:xfrm>
            <a:prstGeom prst="rect">
              <a:avLst/>
            </a:prstGeom>
          </p:spPr>
        </p:pic>
      </p:grpSp>
      <p:grpSp>
        <p:nvGrpSpPr>
          <p:cNvPr id="6" name="Group 5"/>
          <p:cNvGrpSpPr/>
          <p:nvPr/>
        </p:nvGrpSpPr>
        <p:grpSpPr>
          <a:xfrm>
            <a:off x="5571" y="613564"/>
            <a:ext cx="5034349" cy="4572933"/>
            <a:chOff x="5571" y="613564"/>
            <a:chExt cx="5034349" cy="4572933"/>
          </a:xfrm>
        </p:grpSpPr>
        <p:sp>
          <p:nvSpPr>
            <p:cNvPr id="2" name="TextBox 1"/>
            <p:cNvSpPr txBox="1"/>
            <p:nvPr/>
          </p:nvSpPr>
          <p:spPr>
            <a:xfrm>
              <a:off x="841976" y="613564"/>
              <a:ext cx="184666" cy="954107"/>
            </a:xfrm>
            <a:prstGeom prst="rect">
              <a:avLst/>
            </a:prstGeom>
            <a:noFill/>
          </p:spPr>
          <p:txBody>
            <a:bodyPr wrap="none" rtlCol="0">
              <a:spAutoFit/>
            </a:bodyPr>
            <a:lstStyle/>
            <a:p>
              <a:endParaRPr lang="en-US" sz="2800" dirty="0">
                <a:latin typeface="Chalkboard"/>
                <a:cs typeface="Chalkboard"/>
              </a:endParaRPr>
            </a:p>
            <a:p>
              <a:endParaRPr lang="en-US" sz="2800" dirty="0">
                <a:latin typeface="Chalkboard"/>
                <a:cs typeface="Chalkboard"/>
              </a:endParaRPr>
            </a:p>
          </p:txBody>
        </p:sp>
        <p:sp>
          <p:nvSpPr>
            <p:cNvPr id="8" name="TextBox 7"/>
            <p:cNvSpPr txBox="1"/>
            <p:nvPr/>
          </p:nvSpPr>
          <p:spPr>
            <a:xfrm rot="21191626">
              <a:off x="5571" y="778124"/>
              <a:ext cx="4472195" cy="369332"/>
            </a:xfrm>
            <a:prstGeom prst="rect">
              <a:avLst/>
            </a:prstGeom>
            <a:noFill/>
          </p:spPr>
          <p:txBody>
            <a:bodyPr wrap="none" rtlCol="0">
              <a:spAutoFit/>
            </a:bodyPr>
            <a:lstStyle/>
            <a:p>
              <a:r>
                <a:rPr lang="en-US" dirty="0" smtClean="0">
                  <a:solidFill>
                    <a:srgbClr val="FFFF00"/>
                  </a:solidFill>
                  <a:latin typeface="Chalkboard"/>
                  <a:cs typeface="Chalkboard"/>
                </a:rPr>
                <a:t>The WISH project (</a:t>
              </a:r>
              <a:r>
                <a:rPr lang="en-US" dirty="0" err="1" smtClean="0">
                  <a:solidFill>
                    <a:srgbClr val="FFFF00"/>
                  </a:solidFill>
                  <a:latin typeface="Chalkboard"/>
                  <a:cs typeface="Chalkboard"/>
                </a:rPr>
                <a:t>Kristensen</a:t>
              </a:r>
              <a:r>
                <a:rPr lang="en-US" dirty="0" smtClean="0">
                  <a:solidFill>
                    <a:srgbClr val="FFFF00"/>
                  </a:solidFill>
                  <a:latin typeface="Chalkboard"/>
                  <a:cs typeface="Chalkboard"/>
                </a:rPr>
                <a:t> et al. 2012</a:t>
              </a:r>
              <a:endParaRPr lang="en-US" dirty="0">
                <a:solidFill>
                  <a:srgbClr val="FFFF00"/>
                </a:solidFill>
                <a:latin typeface="Chalkboard"/>
                <a:cs typeface="Chalkboard"/>
              </a:endParaRPr>
            </a:p>
          </p:txBody>
        </p:sp>
        <p:pic>
          <p:nvPicPr>
            <p:cNvPr id="7" name="Picture 10"/>
            <p:cNvPicPr>
              <a:picLocks noChangeAspect="1" noChangeArrowheads="1"/>
            </p:cNvPicPr>
            <p:nvPr/>
          </p:nvPicPr>
          <p:blipFill>
            <a:blip r:embed="rId4"/>
            <a:srcRect/>
            <a:stretch>
              <a:fillRect/>
            </a:stretch>
          </p:blipFill>
          <p:spPr bwMode="auto">
            <a:xfrm rot="21214291">
              <a:off x="75303" y="1045839"/>
              <a:ext cx="4964617" cy="4140658"/>
            </a:xfrm>
            <a:prstGeom prst="rect">
              <a:avLst/>
            </a:prstGeom>
            <a:noFill/>
            <a:ln w="9525">
              <a:noFill/>
              <a:miter lim="800000"/>
              <a:headEnd/>
              <a:tailEnd/>
            </a:ln>
          </p:spPr>
        </p:pic>
      </p:grpSp>
      <p:grpSp>
        <p:nvGrpSpPr>
          <p:cNvPr id="15" name="Group 14"/>
          <p:cNvGrpSpPr/>
          <p:nvPr/>
        </p:nvGrpSpPr>
        <p:grpSpPr>
          <a:xfrm>
            <a:off x="2858310" y="1731433"/>
            <a:ext cx="4054176" cy="4639394"/>
            <a:chOff x="2841924" y="1794933"/>
            <a:chExt cx="4054176" cy="4639394"/>
          </a:xfrm>
        </p:grpSpPr>
        <p:grpSp>
          <p:nvGrpSpPr>
            <p:cNvPr id="11" name="Group 10"/>
            <p:cNvGrpSpPr/>
            <p:nvPr/>
          </p:nvGrpSpPr>
          <p:grpSpPr>
            <a:xfrm>
              <a:off x="2841924" y="1794933"/>
              <a:ext cx="4054176" cy="4575894"/>
              <a:chOff x="2260600" y="292100"/>
              <a:chExt cx="4635500" cy="5617634"/>
            </a:xfrm>
          </p:grpSpPr>
          <p:sp>
            <p:nvSpPr>
              <p:cNvPr id="12" name="Rectangle 11"/>
              <p:cNvSpPr/>
              <p:nvPr/>
            </p:nvSpPr>
            <p:spPr>
              <a:xfrm>
                <a:off x="2260600" y="292100"/>
                <a:ext cx="4635500" cy="56176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G031.pdf"/>
              <p:cNvPicPr>
                <a:picLocks/>
              </p:cNvPicPr>
              <p:nvPr/>
            </p:nvPicPr>
            <p:blipFill>
              <a:blip r:embed="rId5">
                <a:extLst>
                  <a:ext uri="{28A0092B-C50C-407E-A947-70E740481C1C}">
                    <a14:useLocalDpi xmlns:a14="http://schemas.microsoft.com/office/drawing/2010/main" val="0"/>
                  </a:ext>
                </a:extLst>
              </a:blip>
              <a:stretch>
                <a:fillRect/>
              </a:stretch>
            </p:blipFill>
            <p:spPr>
              <a:xfrm>
                <a:off x="2260600" y="541868"/>
                <a:ext cx="4635500" cy="5367866"/>
              </a:xfrm>
              <a:prstGeom prst="rect">
                <a:avLst/>
              </a:prstGeom>
            </p:spPr>
          </p:pic>
        </p:grpSp>
        <p:sp>
          <p:nvSpPr>
            <p:cNvPr id="14" name="TextBox 13"/>
            <p:cNvSpPr txBox="1"/>
            <p:nvPr/>
          </p:nvSpPr>
          <p:spPr>
            <a:xfrm>
              <a:off x="2997200" y="6064995"/>
              <a:ext cx="3366051" cy="369332"/>
            </a:xfrm>
            <a:prstGeom prst="rect">
              <a:avLst/>
            </a:prstGeom>
            <a:noFill/>
          </p:spPr>
          <p:txBody>
            <a:bodyPr wrap="none" rtlCol="0">
              <a:spAutoFit/>
            </a:bodyPr>
            <a:lstStyle/>
            <a:p>
              <a:r>
                <a:rPr lang="en-US" dirty="0" smtClean="0"/>
                <a:t>GOT C</a:t>
              </a:r>
              <a:r>
                <a:rPr lang="en-US" baseline="30000" dirty="0" smtClean="0"/>
                <a:t>+</a:t>
              </a:r>
              <a:r>
                <a:rPr lang="en-US" dirty="0" smtClean="0"/>
                <a:t> team (Pineda et al. (2013)</a:t>
              </a:r>
              <a:endParaRPr lang="en-US" dirty="0"/>
            </a:p>
          </p:txBody>
        </p:sp>
      </p:grpSp>
    </p:spTree>
    <p:extLst>
      <p:ext uri="{BB962C8B-B14F-4D97-AF65-F5344CB8AC3E}">
        <p14:creationId xmlns:p14="http://schemas.microsoft.com/office/powerpoint/2010/main" val="3826956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1569660"/>
          </a:xfrm>
          <a:prstGeom prst="rect">
            <a:avLst/>
          </a:prstGeom>
        </p:spPr>
        <p:txBody>
          <a:bodyPr wrap="square">
            <a:spAutoFit/>
          </a:bodyPr>
          <a:lstStyle/>
          <a:p>
            <a:pPr algn="ctr"/>
            <a:r>
              <a:rPr lang="en-US" sz="3200" dirty="0" smtClean="0">
                <a:solidFill>
                  <a:srgbClr val="FFFF00"/>
                </a:solidFill>
                <a:latin typeface="Chalkboard"/>
                <a:cs typeface="Chalkboard"/>
              </a:rPr>
              <a:t>But no spectroscopic equivalent to the</a:t>
            </a:r>
          </a:p>
          <a:p>
            <a:pPr algn="ctr"/>
            <a:r>
              <a:rPr lang="en-US" sz="3200" dirty="0" smtClean="0">
                <a:solidFill>
                  <a:srgbClr val="FFFF00"/>
                </a:solidFill>
                <a:latin typeface="Chalkboard"/>
                <a:cs typeface="Chalkboard"/>
              </a:rPr>
              <a:t>Herschel continuum survey of the Galactic Plane  </a:t>
            </a:r>
          </a:p>
        </p:txBody>
      </p:sp>
      <p:sp>
        <p:nvSpPr>
          <p:cNvPr id="5" name="Footer Placeholder 4"/>
          <p:cNvSpPr>
            <a:spLocks noGrp="1"/>
          </p:cNvSpPr>
          <p:nvPr>
            <p:ph type="ftr" sz="quarter" idx="11"/>
          </p:nvPr>
        </p:nvSpPr>
        <p:spPr/>
        <p:txBody>
          <a:bodyPr/>
          <a:lstStyle/>
          <a:p>
            <a:r>
              <a:rPr lang="en-US" smtClean="0"/>
              <a:t>1st ESA-CAS Workshop </a:t>
            </a:r>
            <a:endParaRPr lang="en-US"/>
          </a:p>
        </p:txBody>
      </p:sp>
      <p:sp>
        <p:nvSpPr>
          <p:cNvPr id="6" name="TextBox 5"/>
          <p:cNvSpPr txBox="1"/>
          <p:nvPr/>
        </p:nvSpPr>
        <p:spPr>
          <a:xfrm>
            <a:off x="50800" y="5011122"/>
            <a:ext cx="9093200" cy="830997"/>
          </a:xfrm>
          <a:prstGeom prst="rect">
            <a:avLst/>
          </a:prstGeom>
          <a:noFill/>
        </p:spPr>
        <p:txBody>
          <a:bodyPr wrap="square" rtlCol="0">
            <a:spAutoFit/>
          </a:bodyPr>
          <a:lstStyle/>
          <a:p>
            <a:pPr algn="ctr"/>
            <a:r>
              <a:rPr lang="en-US" sz="2400" dirty="0" smtClean="0">
                <a:solidFill>
                  <a:srgbClr val="FFFF00"/>
                </a:solidFill>
                <a:latin typeface="Chalkboard"/>
                <a:cs typeface="Chalkboard"/>
              </a:rPr>
              <a:t>The Herschel infrared Galactic Plane Survey (Hi-GAL) </a:t>
            </a:r>
          </a:p>
          <a:p>
            <a:pPr algn="ctr"/>
            <a:r>
              <a:rPr lang="en-US" sz="2400" dirty="0" smtClean="0">
                <a:solidFill>
                  <a:srgbClr val="FFFF00"/>
                </a:solidFill>
                <a:latin typeface="Chalkboard"/>
                <a:cs typeface="Chalkboard"/>
              </a:rPr>
              <a:t>PI: S. Molinari</a:t>
            </a:r>
            <a:endParaRPr lang="en-US" sz="2400" dirty="0">
              <a:solidFill>
                <a:srgbClr val="FFFF00"/>
              </a:solidFill>
              <a:latin typeface="Chalkboard"/>
              <a:cs typeface="Chalkboard"/>
            </a:endParaRPr>
          </a:p>
        </p:txBody>
      </p:sp>
      <p:grpSp>
        <p:nvGrpSpPr>
          <p:cNvPr id="7" name="Group 6"/>
          <p:cNvGrpSpPr/>
          <p:nvPr/>
        </p:nvGrpSpPr>
        <p:grpSpPr>
          <a:xfrm>
            <a:off x="0" y="2159000"/>
            <a:ext cx="9029700" cy="2791599"/>
            <a:chOff x="0" y="2159000"/>
            <a:chExt cx="9029700" cy="2791599"/>
          </a:xfrm>
        </p:grpSpPr>
        <p:pic>
          <p:nvPicPr>
            <p:cNvPr id="3" name="Picture 2" descr="Panoramic_view_of_Galactic_plane_from_L=319_to_310_deg.jpg"/>
            <p:cNvPicPr>
              <a:picLocks/>
            </p:cNvPicPr>
            <p:nvPr/>
          </p:nvPicPr>
          <p:blipFill>
            <a:blip r:embed="rId3">
              <a:extLst>
                <a:ext uri="{28A0092B-C50C-407E-A947-70E740481C1C}">
                  <a14:useLocalDpi xmlns:a14="http://schemas.microsoft.com/office/drawing/2010/main" val="0"/>
                </a:ext>
              </a:extLst>
            </a:blip>
            <a:stretch>
              <a:fillRect/>
            </a:stretch>
          </p:blipFill>
          <p:spPr>
            <a:xfrm>
              <a:off x="0" y="2159000"/>
              <a:ext cx="9029700" cy="2705100"/>
            </a:xfrm>
            <a:prstGeom prst="rect">
              <a:avLst/>
            </a:prstGeom>
          </p:spPr>
        </p:pic>
        <p:sp>
          <p:nvSpPr>
            <p:cNvPr id="4" name="TextBox 3"/>
            <p:cNvSpPr txBox="1"/>
            <p:nvPr/>
          </p:nvSpPr>
          <p:spPr>
            <a:xfrm>
              <a:off x="177800" y="4673600"/>
              <a:ext cx="3414291" cy="276999"/>
            </a:xfrm>
            <a:prstGeom prst="rect">
              <a:avLst/>
            </a:prstGeom>
            <a:noFill/>
          </p:spPr>
          <p:txBody>
            <a:bodyPr wrap="none" rtlCol="0">
              <a:spAutoFit/>
            </a:bodyPr>
            <a:lstStyle/>
            <a:p>
              <a:r>
                <a:rPr lang="en-US" sz="1200" dirty="0" smtClean="0">
                  <a:solidFill>
                    <a:srgbClr val="FFFF00"/>
                  </a:solidFill>
                  <a:latin typeface="Times New Roman"/>
                  <a:cs typeface="Times New Roman"/>
                </a:rPr>
                <a:t>Credit: ESA/Herschel, Hi-GAL survey (S. Molinari)</a:t>
              </a:r>
              <a:endParaRPr lang="en-US" sz="1200" dirty="0">
                <a:solidFill>
                  <a:srgbClr val="FFFF00"/>
                </a:solidFill>
                <a:latin typeface="Times New Roman"/>
                <a:cs typeface="Times New Roman"/>
              </a:endParaRPr>
            </a:p>
          </p:txBody>
        </p:sp>
      </p:grpSp>
    </p:spTree>
    <p:extLst>
      <p:ext uri="{BB962C8B-B14F-4D97-AF65-F5344CB8AC3E}">
        <p14:creationId xmlns:p14="http://schemas.microsoft.com/office/powerpoint/2010/main" val="2282136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39022" y="3851797"/>
            <a:ext cx="4904978" cy="2504553"/>
          </a:xfrm>
          <a:prstGeom prst="rect">
            <a:avLst/>
          </a:prstGeom>
        </p:spPr>
      </p:pic>
      <p:sp>
        <p:nvSpPr>
          <p:cNvPr id="2" name="TextBox 1"/>
          <p:cNvSpPr txBox="1"/>
          <p:nvPr/>
        </p:nvSpPr>
        <p:spPr>
          <a:xfrm>
            <a:off x="0" y="245337"/>
            <a:ext cx="9013100" cy="2862322"/>
          </a:xfrm>
          <a:prstGeom prst="rect">
            <a:avLst/>
          </a:prstGeom>
          <a:noFill/>
        </p:spPr>
        <p:txBody>
          <a:bodyPr wrap="none" rtlCol="0">
            <a:spAutoFit/>
          </a:bodyPr>
          <a:lstStyle/>
          <a:p>
            <a:r>
              <a:rPr lang="en-US" sz="2400" dirty="0">
                <a:solidFill>
                  <a:srgbClr val="FFFF00"/>
                </a:solidFill>
                <a:latin typeface="Chalkboard"/>
                <a:cs typeface="Chalkboard"/>
              </a:rPr>
              <a:t> </a:t>
            </a:r>
            <a:r>
              <a:rPr lang="en-US" sz="2400" dirty="0" smtClean="0">
                <a:solidFill>
                  <a:srgbClr val="FFFF00"/>
                </a:solidFill>
                <a:latin typeface="Chalkboard"/>
                <a:cs typeface="Chalkboard"/>
              </a:rPr>
              <a:t>                            </a:t>
            </a:r>
            <a:r>
              <a:rPr lang="en-US" sz="3600" dirty="0" smtClean="0">
                <a:solidFill>
                  <a:srgbClr val="FFFF00"/>
                </a:solidFill>
                <a:latin typeface="Chalkboard"/>
                <a:cs typeface="Chalkboard"/>
              </a:rPr>
              <a:t>Heritage</a:t>
            </a:r>
          </a:p>
          <a:p>
            <a:endParaRPr lang="en-US" sz="2400" dirty="0">
              <a:solidFill>
                <a:srgbClr val="FFFF00"/>
              </a:solidFill>
              <a:latin typeface="Chalkboard"/>
              <a:cs typeface="Chalkboard"/>
            </a:endParaRPr>
          </a:p>
          <a:p>
            <a:r>
              <a:rPr lang="en-US" sz="2400" dirty="0" smtClean="0">
                <a:solidFill>
                  <a:srgbClr val="FFFF00"/>
                </a:solidFill>
                <a:latin typeface="Chalkboard"/>
                <a:cs typeface="Chalkboard"/>
              </a:rPr>
              <a:t>COBE/FIRAS low resolution map in [CII],[NII] Bennett et al </a:t>
            </a:r>
            <a:r>
              <a:rPr lang="fr-FR" sz="2400" dirty="0" smtClean="0">
                <a:solidFill>
                  <a:srgbClr val="FFFF00"/>
                </a:solidFill>
                <a:latin typeface="Chalkboard"/>
                <a:cs typeface="Chalkboard"/>
              </a:rPr>
              <a:t>’</a:t>
            </a:r>
            <a:r>
              <a:rPr lang="en-US" sz="2400" dirty="0" smtClean="0">
                <a:solidFill>
                  <a:srgbClr val="FFFF00"/>
                </a:solidFill>
                <a:latin typeface="Chalkboard"/>
                <a:cs typeface="Chalkboard"/>
              </a:rPr>
              <a:t>94</a:t>
            </a:r>
          </a:p>
          <a:p>
            <a:endParaRPr lang="en-US" sz="2400" dirty="0">
              <a:solidFill>
                <a:srgbClr val="FFFF00"/>
              </a:solidFill>
              <a:latin typeface="Chalkboard"/>
              <a:cs typeface="Chalkboard"/>
            </a:endParaRPr>
          </a:p>
          <a:p>
            <a:r>
              <a:rPr lang="en-US" sz="2400" dirty="0" smtClean="0">
                <a:solidFill>
                  <a:srgbClr val="FFFF00"/>
                </a:solidFill>
                <a:latin typeface="Chalkboard"/>
                <a:cs typeface="Chalkboard"/>
              </a:rPr>
              <a:t>probe the CNM (</a:t>
            </a:r>
            <a:r>
              <a:rPr lang="en-US" sz="2400" dirty="0" err="1" smtClean="0">
                <a:solidFill>
                  <a:srgbClr val="FFFF00"/>
                </a:solidFill>
                <a:latin typeface="Chalkboard"/>
                <a:cs typeface="Chalkboard"/>
              </a:rPr>
              <a:t>Bennet</a:t>
            </a:r>
            <a:r>
              <a:rPr lang="en-US" sz="2400" dirty="0" smtClean="0">
                <a:solidFill>
                  <a:srgbClr val="FFFF00"/>
                </a:solidFill>
                <a:latin typeface="Chalkboard"/>
                <a:cs typeface="Chalkboard"/>
              </a:rPr>
              <a:t> et al 94), WIM (</a:t>
            </a:r>
            <a:r>
              <a:rPr lang="en-US" sz="2400" dirty="0" err="1" smtClean="0">
                <a:solidFill>
                  <a:srgbClr val="FFFF00"/>
                </a:solidFill>
                <a:latin typeface="Chalkboard"/>
                <a:cs typeface="Chalkboard"/>
              </a:rPr>
              <a:t>Heiles</a:t>
            </a:r>
            <a:r>
              <a:rPr lang="en-US" sz="2400" dirty="0" smtClean="0">
                <a:solidFill>
                  <a:srgbClr val="FFFF00"/>
                </a:solidFill>
                <a:latin typeface="Chalkboard"/>
                <a:cs typeface="Chalkboard"/>
              </a:rPr>
              <a:t> et al 94)</a:t>
            </a:r>
          </a:p>
          <a:p>
            <a:r>
              <a:rPr lang="en-US" sz="2400" dirty="0" smtClean="0">
                <a:solidFill>
                  <a:srgbClr val="FFFF00"/>
                </a:solidFill>
                <a:latin typeface="Chalkboard"/>
                <a:cs typeface="Chalkboard"/>
              </a:rPr>
              <a:t>PDRs (</a:t>
            </a:r>
            <a:r>
              <a:rPr lang="en-US" sz="2400" dirty="0" err="1" smtClean="0">
                <a:solidFill>
                  <a:srgbClr val="FFFF00"/>
                </a:solidFill>
                <a:latin typeface="Chalkboard"/>
                <a:cs typeface="Chalkboard"/>
              </a:rPr>
              <a:t>Cubick</a:t>
            </a:r>
            <a:r>
              <a:rPr lang="en-US" sz="2400" dirty="0" smtClean="0">
                <a:solidFill>
                  <a:srgbClr val="FFFF00"/>
                </a:solidFill>
                <a:latin typeface="Chalkboard"/>
                <a:cs typeface="Chalkboard"/>
              </a:rPr>
              <a:t> et al. 08)</a:t>
            </a:r>
          </a:p>
          <a:p>
            <a:endParaRPr lang="en-US" sz="2400" dirty="0">
              <a:solidFill>
                <a:srgbClr val="FFFF00"/>
              </a:solidFill>
            </a:endParaRPr>
          </a:p>
        </p:txBody>
      </p:sp>
      <p:pic>
        <p:nvPicPr>
          <p:cNvPr id="3" name="Picture 2"/>
          <p:cNvPicPr>
            <a:picLocks noChangeAspect="1"/>
          </p:cNvPicPr>
          <p:nvPr/>
        </p:nvPicPr>
        <p:blipFill>
          <a:blip r:embed="rId4"/>
          <a:stretch>
            <a:fillRect/>
          </a:stretch>
        </p:blipFill>
        <p:spPr>
          <a:xfrm>
            <a:off x="26804" y="2759191"/>
            <a:ext cx="4558598" cy="2556872"/>
          </a:xfrm>
          <a:prstGeom prst="rect">
            <a:avLst/>
          </a:prstGeom>
        </p:spPr>
      </p:pic>
      <p:sp>
        <p:nvSpPr>
          <p:cNvPr id="5" name="TextBox 4"/>
          <p:cNvSpPr txBox="1"/>
          <p:nvPr/>
        </p:nvSpPr>
        <p:spPr>
          <a:xfrm>
            <a:off x="5279473" y="3107659"/>
            <a:ext cx="3005624" cy="461665"/>
          </a:xfrm>
          <a:prstGeom prst="rect">
            <a:avLst/>
          </a:prstGeom>
          <a:noFill/>
        </p:spPr>
        <p:txBody>
          <a:bodyPr wrap="none" rtlCol="0">
            <a:spAutoFit/>
          </a:bodyPr>
          <a:lstStyle/>
          <a:p>
            <a:r>
              <a:rPr lang="en-US" sz="2400" dirty="0" smtClean="0">
                <a:solidFill>
                  <a:srgbClr val="FFFF00"/>
                </a:solidFill>
                <a:latin typeface="Chalkboard"/>
                <a:cs typeface="Chalkboard"/>
              </a:rPr>
              <a:t>Spatial resolution 7°  </a:t>
            </a:r>
            <a:endParaRPr lang="en-US" sz="2400" dirty="0">
              <a:solidFill>
                <a:srgbClr val="FFFF00"/>
              </a:solidFill>
              <a:latin typeface="Chalkboard"/>
              <a:cs typeface="Chalkboard"/>
            </a:endParaRPr>
          </a:p>
        </p:txBody>
      </p:sp>
      <p:sp>
        <p:nvSpPr>
          <p:cNvPr id="6" name="Footer Placeholder 5"/>
          <p:cNvSpPr>
            <a:spLocks noGrp="1"/>
          </p:cNvSpPr>
          <p:nvPr>
            <p:ph type="ftr" sz="quarter" idx="11"/>
          </p:nvPr>
        </p:nvSpPr>
        <p:spPr/>
        <p:txBody>
          <a:bodyPr/>
          <a:lstStyle/>
          <a:p>
            <a:r>
              <a:rPr lang="en-US" dirty="0" smtClean="0"/>
              <a:t>1st ESA-CAS Workshop </a:t>
            </a:r>
            <a:endParaRPr lang="en-US" dirty="0"/>
          </a:p>
        </p:txBody>
      </p:sp>
      <p:sp>
        <p:nvSpPr>
          <p:cNvPr id="7" name="TextBox 6"/>
          <p:cNvSpPr txBox="1"/>
          <p:nvPr/>
        </p:nvSpPr>
        <p:spPr>
          <a:xfrm>
            <a:off x="26804" y="5712767"/>
            <a:ext cx="3840856" cy="461665"/>
          </a:xfrm>
          <a:prstGeom prst="rect">
            <a:avLst/>
          </a:prstGeom>
          <a:noFill/>
        </p:spPr>
        <p:txBody>
          <a:bodyPr wrap="none" rtlCol="0">
            <a:spAutoFit/>
          </a:bodyPr>
          <a:lstStyle/>
          <a:p>
            <a:r>
              <a:rPr lang="en-US" sz="2400" dirty="0" smtClean="0">
                <a:solidFill>
                  <a:srgbClr val="FFFF00"/>
                </a:solidFill>
                <a:latin typeface="Chalkboard"/>
                <a:cs typeface="Chalkboard"/>
              </a:rPr>
              <a:t>Spectral res: 1000 km/sec</a:t>
            </a:r>
            <a:endParaRPr lang="en-US" sz="2400" dirty="0">
              <a:solidFill>
                <a:srgbClr val="FFFF00"/>
              </a:solidFill>
              <a:latin typeface="Chalkboard"/>
              <a:cs typeface="Chalkboard"/>
            </a:endParaRPr>
          </a:p>
        </p:txBody>
      </p:sp>
    </p:spTree>
    <p:extLst>
      <p:ext uri="{BB962C8B-B14F-4D97-AF65-F5344CB8AC3E}">
        <p14:creationId xmlns:p14="http://schemas.microsoft.com/office/powerpoint/2010/main" val="16474525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1st ESA-CAS Workshop </a:t>
            </a:r>
            <a:endParaRPr lang="en-US"/>
          </a:p>
        </p:txBody>
      </p:sp>
      <p:sp>
        <p:nvSpPr>
          <p:cNvPr id="3" name="TextBox 2"/>
          <p:cNvSpPr txBox="1"/>
          <p:nvPr/>
        </p:nvSpPr>
        <p:spPr>
          <a:xfrm>
            <a:off x="846667" y="1099810"/>
            <a:ext cx="7406071" cy="523220"/>
          </a:xfrm>
          <a:prstGeom prst="rect">
            <a:avLst/>
          </a:prstGeom>
          <a:noFill/>
        </p:spPr>
        <p:txBody>
          <a:bodyPr wrap="none" rtlCol="0">
            <a:spAutoFit/>
          </a:bodyPr>
          <a:lstStyle/>
          <a:p>
            <a:r>
              <a:rPr lang="en-US" sz="2800" dirty="0" smtClean="0">
                <a:solidFill>
                  <a:srgbClr val="FFFF00"/>
                </a:solidFill>
                <a:latin typeface="Chalkboard"/>
                <a:cs typeface="Chalkboard"/>
              </a:rPr>
              <a:t>Balloon-borne Infrared [CII] Explorer (BICE) </a:t>
            </a:r>
            <a:endParaRPr lang="en-US" sz="2800" dirty="0">
              <a:solidFill>
                <a:srgbClr val="FFFF00"/>
              </a:solidFill>
              <a:latin typeface="Chalkboard"/>
              <a:cs typeface="Chalkboard"/>
            </a:endParaRPr>
          </a:p>
        </p:txBody>
      </p:sp>
      <p:pic>
        <p:nvPicPr>
          <p:cNvPr id="4" name="Picture 3"/>
          <p:cNvPicPr>
            <a:picLocks noChangeAspect="1"/>
          </p:cNvPicPr>
          <p:nvPr/>
        </p:nvPicPr>
        <p:blipFill rotWithShape="1">
          <a:blip r:embed="rId3"/>
          <a:srcRect l="6944" r="3750" b="22037"/>
          <a:stretch/>
        </p:blipFill>
        <p:spPr>
          <a:xfrm>
            <a:off x="495300" y="2019300"/>
            <a:ext cx="8166100" cy="1930400"/>
          </a:xfrm>
          <a:prstGeom prst="rect">
            <a:avLst/>
          </a:prstGeom>
        </p:spPr>
      </p:pic>
      <p:sp>
        <p:nvSpPr>
          <p:cNvPr id="5" name="TextBox 4"/>
          <p:cNvSpPr txBox="1"/>
          <p:nvPr/>
        </p:nvSpPr>
        <p:spPr>
          <a:xfrm>
            <a:off x="635000" y="4902200"/>
            <a:ext cx="4641403" cy="830997"/>
          </a:xfrm>
          <a:prstGeom prst="rect">
            <a:avLst/>
          </a:prstGeom>
          <a:noFill/>
        </p:spPr>
        <p:txBody>
          <a:bodyPr wrap="none" rtlCol="0">
            <a:spAutoFit/>
          </a:bodyPr>
          <a:lstStyle/>
          <a:p>
            <a:r>
              <a:rPr lang="en-US" sz="2400" dirty="0" smtClean="0">
                <a:solidFill>
                  <a:srgbClr val="FFFF00"/>
                </a:solidFill>
                <a:latin typeface="Chalkboard"/>
                <a:cs typeface="Chalkboard"/>
              </a:rPr>
              <a:t>angular resolution: 15 </a:t>
            </a:r>
            <a:r>
              <a:rPr lang="en-US" sz="2400" dirty="0" err="1" smtClean="0">
                <a:solidFill>
                  <a:srgbClr val="FFFF00"/>
                </a:solidFill>
                <a:latin typeface="Chalkboard"/>
                <a:cs typeface="Chalkboard"/>
              </a:rPr>
              <a:t>arcmin</a:t>
            </a:r>
            <a:r>
              <a:rPr lang="en-US" sz="2400" dirty="0" smtClean="0">
                <a:solidFill>
                  <a:srgbClr val="FFFF00"/>
                </a:solidFill>
                <a:latin typeface="Chalkboard"/>
                <a:cs typeface="Chalkboard"/>
              </a:rPr>
              <a:t> </a:t>
            </a:r>
          </a:p>
          <a:p>
            <a:r>
              <a:rPr lang="en-US" sz="2400" dirty="0">
                <a:solidFill>
                  <a:srgbClr val="FFFF00"/>
                </a:solidFill>
                <a:latin typeface="Chalkboard"/>
                <a:cs typeface="Chalkboard"/>
              </a:rPr>
              <a:t>s</a:t>
            </a:r>
            <a:r>
              <a:rPr lang="en-US" sz="2400" dirty="0" smtClean="0">
                <a:solidFill>
                  <a:srgbClr val="FFFF00"/>
                </a:solidFill>
                <a:latin typeface="Chalkboard"/>
                <a:cs typeface="Chalkboard"/>
              </a:rPr>
              <a:t>pectral resolution : 175 km/sec</a:t>
            </a:r>
            <a:endParaRPr lang="en-US" sz="2400" dirty="0">
              <a:solidFill>
                <a:srgbClr val="FFFF00"/>
              </a:solidFill>
              <a:latin typeface="Chalkboard"/>
              <a:cs typeface="Chalkboard"/>
            </a:endParaRPr>
          </a:p>
        </p:txBody>
      </p:sp>
      <p:sp>
        <p:nvSpPr>
          <p:cNvPr id="6" name="Rectangle 5"/>
          <p:cNvSpPr/>
          <p:nvPr/>
        </p:nvSpPr>
        <p:spPr>
          <a:xfrm>
            <a:off x="2603500" y="3949700"/>
            <a:ext cx="3619500" cy="4318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Galactic Longitude in degrees</a:t>
            </a:r>
            <a:endParaRPr lang="en-US" dirty="0">
              <a:solidFill>
                <a:schemeClr val="tx1"/>
              </a:solidFill>
            </a:endParaRPr>
          </a:p>
        </p:txBody>
      </p:sp>
      <p:sp>
        <p:nvSpPr>
          <p:cNvPr id="7" name="TextBox 6"/>
          <p:cNvSpPr txBox="1"/>
          <p:nvPr/>
        </p:nvSpPr>
        <p:spPr>
          <a:xfrm>
            <a:off x="635000" y="5930900"/>
            <a:ext cx="2300630" cy="338554"/>
          </a:xfrm>
          <a:prstGeom prst="rect">
            <a:avLst/>
          </a:prstGeom>
          <a:noFill/>
        </p:spPr>
        <p:txBody>
          <a:bodyPr wrap="none" rtlCol="0">
            <a:spAutoFit/>
          </a:bodyPr>
          <a:lstStyle/>
          <a:p>
            <a:r>
              <a:rPr lang="en-US" sz="1600" dirty="0" smtClean="0">
                <a:solidFill>
                  <a:srgbClr val="FFFF00"/>
                </a:solidFill>
                <a:latin typeface="Chalkboard"/>
                <a:cs typeface="Chalkboard"/>
              </a:rPr>
              <a:t>Nakagawa et al. (1998)</a:t>
            </a:r>
            <a:endParaRPr lang="en-US" sz="1600" dirty="0">
              <a:solidFill>
                <a:srgbClr val="FFFF00"/>
              </a:solidFill>
              <a:latin typeface="Chalkboard"/>
              <a:cs typeface="Chalkboard"/>
            </a:endParaRPr>
          </a:p>
        </p:txBody>
      </p:sp>
    </p:spTree>
    <p:extLst>
      <p:ext uri="{BB962C8B-B14F-4D97-AF65-F5344CB8AC3E}">
        <p14:creationId xmlns:p14="http://schemas.microsoft.com/office/powerpoint/2010/main" val="7369125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1st ESA-CAS Workshop </a:t>
            </a:r>
            <a:endParaRPr lang="en-US"/>
          </a:p>
        </p:txBody>
      </p:sp>
      <p:sp>
        <p:nvSpPr>
          <p:cNvPr id="3" name="TextBox 2"/>
          <p:cNvSpPr txBox="1"/>
          <p:nvPr/>
        </p:nvSpPr>
        <p:spPr>
          <a:xfrm>
            <a:off x="381000" y="368300"/>
            <a:ext cx="8097088" cy="954107"/>
          </a:xfrm>
          <a:prstGeom prst="rect">
            <a:avLst/>
          </a:prstGeom>
          <a:noFill/>
        </p:spPr>
        <p:txBody>
          <a:bodyPr wrap="none" rtlCol="0">
            <a:spAutoFit/>
          </a:bodyPr>
          <a:lstStyle/>
          <a:p>
            <a:pPr algn="ctr"/>
            <a:r>
              <a:rPr lang="en-US" sz="2800" dirty="0" smtClean="0">
                <a:solidFill>
                  <a:srgbClr val="FFFF00"/>
                </a:solidFill>
                <a:latin typeface="Chalkboard"/>
                <a:cs typeface="Chalkboard"/>
              </a:rPr>
              <a:t>The Herschel-HIFI survey of [CII] in the Galaxy</a:t>
            </a:r>
          </a:p>
          <a:p>
            <a:pPr algn="ctr"/>
            <a:r>
              <a:rPr lang="en-US" sz="2800" dirty="0" smtClean="0">
                <a:solidFill>
                  <a:srgbClr val="FFFF00"/>
                </a:solidFill>
                <a:latin typeface="Chalkboard"/>
                <a:cs typeface="Chalkboard"/>
              </a:rPr>
              <a:t>(the GOT C</a:t>
            </a:r>
            <a:r>
              <a:rPr lang="en-US" sz="2800" baseline="30000" dirty="0" smtClean="0">
                <a:solidFill>
                  <a:srgbClr val="FFFF00"/>
                </a:solidFill>
                <a:latin typeface="Chalkboard"/>
                <a:cs typeface="Chalkboard"/>
              </a:rPr>
              <a:t>+</a:t>
            </a:r>
            <a:r>
              <a:rPr lang="en-US" sz="2800" dirty="0" smtClean="0">
                <a:solidFill>
                  <a:srgbClr val="FFFF00"/>
                </a:solidFill>
                <a:latin typeface="Chalkboard"/>
                <a:cs typeface="Chalkboard"/>
              </a:rPr>
              <a:t> team)</a:t>
            </a:r>
            <a:endParaRPr lang="en-US" sz="2800" dirty="0">
              <a:solidFill>
                <a:srgbClr val="FFFF00"/>
              </a:solidFill>
              <a:latin typeface="Chalkboard"/>
              <a:cs typeface="Chalkboard"/>
            </a:endParaRPr>
          </a:p>
        </p:txBody>
      </p:sp>
      <p:sp>
        <p:nvSpPr>
          <p:cNvPr id="4" name="TextBox 3"/>
          <p:cNvSpPr txBox="1"/>
          <p:nvPr/>
        </p:nvSpPr>
        <p:spPr>
          <a:xfrm>
            <a:off x="596900" y="1366103"/>
            <a:ext cx="7340471" cy="461665"/>
          </a:xfrm>
          <a:prstGeom prst="rect">
            <a:avLst/>
          </a:prstGeom>
          <a:noFill/>
        </p:spPr>
        <p:txBody>
          <a:bodyPr wrap="none" rtlCol="0">
            <a:spAutoFit/>
          </a:bodyPr>
          <a:lstStyle/>
          <a:p>
            <a:r>
              <a:rPr lang="en-US" sz="2400" dirty="0" smtClean="0">
                <a:solidFill>
                  <a:srgbClr val="FFFF00"/>
                </a:solidFill>
                <a:latin typeface="Chalkboard"/>
                <a:cs typeface="Chalkboard"/>
              </a:rPr>
              <a:t>Galactic Plane and Galactic Central Regions Survey</a:t>
            </a:r>
            <a:endParaRPr lang="en-US" sz="2400" dirty="0">
              <a:solidFill>
                <a:srgbClr val="FFFF00"/>
              </a:solidFill>
              <a:latin typeface="Chalkboard"/>
              <a:cs typeface="Chalkboard"/>
            </a:endParaRPr>
          </a:p>
        </p:txBody>
      </p:sp>
      <p:grpSp>
        <p:nvGrpSpPr>
          <p:cNvPr id="7" name="Group 6"/>
          <p:cNvGrpSpPr/>
          <p:nvPr/>
        </p:nvGrpSpPr>
        <p:grpSpPr>
          <a:xfrm>
            <a:off x="4533900" y="2093335"/>
            <a:ext cx="4462557" cy="4074826"/>
            <a:chOff x="4406900" y="2093335"/>
            <a:chExt cx="4462557" cy="4074826"/>
          </a:xfrm>
        </p:grpSpPr>
        <p:pic>
          <p:nvPicPr>
            <p:cNvPr id="5" name="Picture 4"/>
            <p:cNvPicPr>
              <a:picLocks noChangeAspect="1"/>
            </p:cNvPicPr>
            <p:nvPr/>
          </p:nvPicPr>
          <p:blipFill>
            <a:blip r:embed="rId3"/>
            <a:stretch>
              <a:fillRect/>
            </a:stretch>
          </p:blipFill>
          <p:spPr>
            <a:xfrm>
              <a:off x="4406900" y="2093335"/>
              <a:ext cx="4462557" cy="4074826"/>
            </a:xfrm>
            <a:prstGeom prst="rect">
              <a:avLst/>
            </a:prstGeom>
          </p:spPr>
        </p:pic>
        <p:sp>
          <p:nvSpPr>
            <p:cNvPr id="6" name="Rectangle 5"/>
            <p:cNvSpPr/>
            <p:nvPr/>
          </p:nvSpPr>
          <p:spPr>
            <a:xfrm>
              <a:off x="4406900" y="2093335"/>
              <a:ext cx="127000" cy="7006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215900" y="2332335"/>
            <a:ext cx="4033768" cy="923330"/>
          </a:xfrm>
          <a:prstGeom prst="rect">
            <a:avLst/>
          </a:prstGeom>
          <a:noFill/>
        </p:spPr>
        <p:txBody>
          <a:bodyPr wrap="none" rtlCol="0">
            <a:spAutoFit/>
          </a:bodyPr>
          <a:lstStyle/>
          <a:p>
            <a:r>
              <a:rPr lang="en-US" dirty="0" smtClean="0">
                <a:solidFill>
                  <a:srgbClr val="FFFF00"/>
                </a:solidFill>
                <a:latin typeface="Chalkboard"/>
                <a:cs typeface="Chalkboard"/>
              </a:rPr>
              <a:t>[CII] emission in the Galaxy mostly</a:t>
            </a:r>
          </a:p>
          <a:p>
            <a:r>
              <a:rPr lang="en-US" dirty="0" smtClean="0">
                <a:solidFill>
                  <a:srgbClr val="FFFF00"/>
                </a:solidFill>
                <a:latin typeface="Chalkboard"/>
                <a:cs typeface="Chalkboard"/>
              </a:rPr>
              <a:t>related to spiral arms, tracing clouds</a:t>
            </a:r>
          </a:p>
          <a:p>
            <a:r>
              <a:rPr lang="en-US" dirty="0">
                <a:solidFill>
                  <a:srgbClr val="FFFF00"/>
                </a:solidFill>
                <a:latin typeface="Chalkboard"/>
                <a:cs typeface="Chalkboard"/>
              </a:rPr>
              <a:t>t</a:t>
            </a:r>
            <a:r>
              <a:rPr lang="en-US" dirty="0" smtClean="0">
                <a:solidFill>
                  <a:srgbClr val="FFFF00"/>
                </a:solidFill>
                <a:latin typeface="Chalkboard"/>
                <a:cs typeface="Chalkboard"/>
              </a:rPr>
              <a:t>ransiting from atomic to molecular.</a:t>
            </a:r>
          </a:p>
        </p:txBody>
      </p:sp>
      <p:sp>
        <p:nvSpPr>
          <p:cNvPr id="9" name="TextBox 8"/>
          <p:cNvSpPr txBox="1"/>
          <p:nvPr/>
        </p:nvSpPr>
        <p:spPr>
          <a:xfrm>
            <a:off x="90155" y="3759200"/>
            <a:ext cx="4467890" cy="923330"/>
          </a:xfrm>
          <a:prstGeom prst="rect">
            <a:avLst/>
          </a:prstGeom>
          <a:noFill/>
        </p:spPr>
        <p:txBody>
          <a:bodyPr wrap="none" rtlCol="0">
            <a:spAutoFit/>
          </a:bodyPr>
          <a:lstStyle/>
          <a:p>
            <a:r>
              <a:rPr lang="en-US" dirty="0" smtClean="0">
                <a:solidFill>
                  <a:srgbClr val="FFFF00"/>
                </a:solidFill>
                <a:latin typeface="Chalkboard"/>
                <a:cs typeface="Chalkboard"/>
              </a:rPr>
              <a:t>But to fully trace properties of ISM</a:t>
            </a:r>
          </a:p>
          <a:p>
            <a:r>
              <a:rPr lang="en-US" dirty="0">
                <a:solidFill>
                  <a:srgbClr val="FFFF00"/>
                </a:solidFill>
                <a:latin typeface="Chalkboard"/>
                <a:cs typeface="Chalkboard"/>
              </a:rPr>
              <a:t>w</a:t>
            </a:r>
            <a:r>
              <a:rPr lang="en-US" dirty="0" smtClean="0">
                <a:solidFill>
                  <a:srgbClr val="FFFF00"/>
                </a:solidFill>
                <a:latin typeface="Chalkboard"/>
                <a:cs typeface="Chalkboard"/>
              </a:rPr>
              <a:t>e need large scale [CII] , [NII], [OI] </a:t>
            </a:r>
          </a:p>
          <a:p>
            <a:r>
              <a:rPr lang="en-US" dirty="0">
                <a:solidFill>
                  <a:srgbClr val="FFFF00"/>
                </a:solidFill>
                <a:latin typeface="Chalkboard"/>
                <a:cs typeface="Chalkboard"/>
              </a:rPr>
              <a:t>m</a:t>
            </a:r>
            <a:r>
              <a:rPr lang="en-US" dirty="0" smtClean="0">
                <a:solidFill>
                  <a:srgbClr val="FFFF00"/>
                </a:solidFill>
                <a:latin typeface="Chalkboard"/>
                <a:cs typeface="Chalkboard"/>
              </a:rPr>
              <a:t>aps of the Galaxy and Nearby Galaxies</a:t>
            </a:r>
            <a:endParaRPr lang="en-US" dirty="0">
              <a:solidFill>
                <a:srgbClr val="FFFF00"/>
              </a:solidFill>
              <a:latin typeface="Chalkboard"/>
              <a:cs typeface="Chalkboard"/>
            </a:endParaRPr>
          </a:p>
        </p:txBody>
      </p:sp>
      <p:sp>
        <p:nvSpPr>
          <p:cNvPr id="12" name="Down Arrow 11"/>
          <p:cNvSpPr/>
          <p:nvPr/>
        </p:nvSpPr>
        <p:spPr>
          <a:xfrm>
            <a:off x="1968500" y="4851400"/>
            <a:ext cx="355600" cy="736600"/>
          </a:xfrm>
          <a:prstGeom prst="down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85381" y="5798829"/>
            <a:ext cx="1877437" cy="369332"/>
          </a:xfrm>
          <a:prstGeom prst="rect">
            <a:avLst/>
          </a:prstGeom>
          <a:noFill/>
        </p:spPr>
        <p:txBody>
          <a:bodyPr wrap="none" rtlCol="0">
            <a:spAutoFit/>
          </a:bodyPr>
          <a:lstStyle/>
          <a:p>
            <a:r>
              <a:rPr lang="en-US" dirty="0" smtClean="0">
                <a:solidFill>
                  <a:srgbClr val="FFFF00"/>
                </a:solidFill>
                <a:latin typeface="Chalkboard"/>
                <a:cs typeface="Chalkboard"/>
              </a:rPr>
              <a:t>FIRSPEX survey</a:t>
            </a:r>
            <a:endParaRPr lang="en-US" dirty="0">
              <a:solidFill>
                <a:srgbClr val="FFFF00"/>
              </a:solidFill>
              <a:latin typeface="Chalkboard"/>
              <a:cs typeface="Chalkboard"/>
            </a:endParaRPr>
          </a:p>
        </p:txBody>
      </p:sp>
      <p:grpSp>
        <p:nvGrpSpPr>
          <p:cNvPr id="14" name="Group 13"/>
          <p:cNvGrpSpPr/>
          <p:nvPr/>
        </p:nvGrpSpPr>
        <p:grpSpPr>
          <a:xfrm>
            <a:off x="4660900" y="1827768"/>
            <a:ext cx="4054176" cy="4639394"/>
            <a:chOff x="2841924" y="1794933"/>
            <a:chExt cx="4054176" cy="4639394"/>
          </a:xfrm>
        </p:grpSpPr>
        <p:grpSp>
          <p:nvGrpSpPr>
            <p:cNvPr id="15" name="Group 14"/>
            <p:cNvGrpSpPr/>
            <p:nvPr/>
          </p:nvGrpSpPr>
          <p:grpSpPr>
            <a:xfrm>
              <a:off x="2841924" y="1794933"/>
              <a:ext cx="4054176" cy="4575894"/>
              <a:chOff x="2260600" y="292100"/>
              <a:chExt cx="4635500" cy="5617634"/>
            </a:xfrm>
          </p:grpSpPr>
          <p:sp>
            <p:nvSpPr>
              <p:cNvPr id="17" name="Rectangle 16"/>
              <p:cNvSpPr/>
              <p:nvPr/>
            </p:nvSpPr>
            <p:spPr>
              <a:xfrm>
                <a:off x="2260600" y="292100"/>
                <a:ext cx="4635500" cy="56176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G031.pdf"/>
              <p:cNvPicPr>
                <a:picLocks/>
              </p:cNvPicPr>
              <p:nvPr/>
            </p:nvPicPr>
            <p:blipFill>
              <a:blip r:embed="rId4">
                <a:extLst>
                  <a:ext uri="{28A0092B-C50C-407E-A947-70E740481C1C}">
                    <a14:useLocalDpi xmlns:a14="http://schemas.microsoft.com/office/drawing/2010/main" val="0"/>
                  </a:ext>
                </a:extLst>
              </a:blip>
              <a:stretch>
                <a:fillRect/>
              </a:stretch>
            </p:blipFill>
            <p:spPr>
              <a:xfrm>
                <a:off x="2260600" y="541868"/>
                <a:ext cx="4635500" cy="5367866"/>
              </a:xfrm>
              <a:prstGeom prst="rect">
                <a:avLst/>
              </a:prstGeom>
            </p:spPr>
          </p:pic>
        </p:grpSp>
        <p:sp>
          <p:nvSpPr>
            <p:cNvPr id="16" name="TextBox 15"/>
            <p:cNvSpPr txBox="1"/>
            <p:nvPr/>
          </p:nvSpPr>
          <p:spPr>
            <a:xfrm>
              <a:off x="2997200" y="6064995"/>
              <a:ext cx="3366051" cy="369332"/>
            </a:xfrm>
            <a:prstGeom prst="rect">
              <a:avLst/>
            </a:prstGeom>
            <a:noFill/>
          </p:spPr>
          <p:txBody>
            <a:bodyPr wrap="none" rtlCol="0">
              <a:spAutoFit/>
            </a:bodyPr>
            <a:lstStyle/>
            <a:p>
              <a:r>
                <a:rPr lang="en-US" dirty="0" smtClean="0"/>
                <a:t>GOT C</a:t>
              </a:r>
              <a:r>
                <a:rPr lang="en-US" baseline="30000" dirty="0" smtClean="0"/>
                <a:t>+</a:t>
              </a:r>
              <a:r>
                <a:rPr lang="en-US" dirty="0" smtClean="0"/>
                <a:t> team (Pineda et al. (2013)</a:t>
              </a:r>
              <a:endParaRPr lang="en-US" dirty="0"/>
            </a:p>
          </p:txBody>
        </p:sp>
      </p:grpSp>
    </p:spTree>
    <p:extLst>
      <p:ext uri="{BB962C8B-B14F-4D97-AF65-F5344CB8AC3E}">
        <p14:creationId xmlns:p14="http://schemas.microsoft.com/office/powerpoint/2010/main" val="3526026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413" y="123312"/>
            <a:ext cx="6852787" cy="1113094"/>
          </a:xfrm>
          <a:prstGeom prst="rect">
            <a:avLst/>
          </a:prstGeom>
          <a:noFill/>
        </p:spPr>
        <p:txBody>
          <a:bodyPr wrap="square" rtlCol="0">
            <a:spAutoFit/>
          </a:bodyPr>
          <a:lstStyle/>
          <a:p>
            <a:pPr algn="ctr"/>
            <a:r>
              <a:rPr lang="en-US" sz="3200" dirty="0" smtClean="0">
                <a:solidFill>
                  <a:srgbClr val="FFFF00"/>
                </a:solidFill>
                <a:latin typeface="Chalkboard"/>
                <a:cs typeface="Chalkboard"/>
              </a:rPr>
              <a:t>Far-Infrared Spectroscopic Explorer (FIRSPEX)</a:t>
            </a:r>
            <a:endParaRPr lang="en-US" sz="3200" dirty="0">
              <a:solidFill>
                <a:srgbClr val="FFFF00"/>
              </a:solidFill>
              <a:latin typeface="Chalkboard"/>
              <a:cs typeface="Chalkboard"/>
            </a:endParaRPr>
          </a:p>
        </p:txBody>
      </p:sp>
      <p:sp>
        <p:nvSpPr>
          <p:cNvPr id="3" name="TextBox 2"/>
          <p:cNvSpPr txBox="1"/>
          <p:nvPr/>
        </p:nvSpPr>
        <p:spPr>
          <a:xfrm>
            <a:off x="122452" y="759501"/>
            <a:ext cx="8826500" cy="6309419"/>
          </a:xfrm>
          <a:prstGeom prst="rect">
            <a:avLst/>
          </a:prstGeom>
          <a:noFill/>
        </p:spPr>
        <p:txBody>
          <a:bodyPr wrap="square" rtlCol="0">
            <a:spAutoFit/>
          </a:bodyPr>
          <a:lstStyle/>
          <a:p>
            <a:endParaRPr lang="en-US" sz="2400" b="1" dirty="0" smtClean="0">
              <a:solidFill>
                <a:srgbClr val="000000"/>
              </a:solidFill>
              <a:latin typeface="+mj-lt"/>
              <a:cs typeface="Times New Roman"/>
            </a:endParaRPr>
          </a:p>
          <a:p>
            <a:r>
              <a:rPr lang="en-US" sz="2400" dirty="0" smtClean="0">
                <a:solidFill>
                  <a:srgbClr val="FFFF00"/>
                </a:solidFill>
                <a:latin typeface="Chalkboard"/>
                <a:cs typeface="Chalkboard"/>
              </a:rPr>
              <a:t>A proposed ESA-CAS mission to perform an all-sky survey and targeted observations in:</a:t>
            </a:r>
          </a:p>
          <a:p>
            <a:endParaRPr lang="en-US" sz="2400" dirty="0" smtClean="0">
              <a:solidFill>
                <a:srgbClr val="FFFF00"/>
              </a:solidFill>
              <a:latin typeface="Chalkboard"/>
              <a:cs typeface="Chalkboard"/>
            </a:endParaRPr>
          </a:p>
          <a:p>
            <a:r>
              <a:rPr lang="en-US" sz="2000" dirty="0" smtClean="0">
                <a:solidFill>
                  <a:srgbClr val="FFFF00"/>
                </a:solidFill>
                <a:latin typeface="Chalkboard"/>
                <a:cs typeface="Chalkboard"/>
              </a:rPr>
              <a:t>(OI) 63μm,</a:t>
            </a:r>
            <a:r>
              <a:rPr lang="en-US" sz="2000" dirty="0">
                <a:solidFill>
                  <a:srgbClr val="FFFF00"/>
                </a:solidFill>
                <a:latin typeface="Chalkboard"/>
                <a:cs typeface="Chalkboard"/>
              </a:rPr>
              <a:t> </a:t>
            </a:r>
            <a:r>
              <a:rPr lang="en-US" sz="2000" dirty="0" smtClean="0">
                <a:solidFill>
                  <a:srgbClr val="FFFF00"/>
                </a:solidFill>
                <a:latin typeface="Chalkboard"/>
                <a:cs typeface="Chalkboard"/>
              </a:rPr>
              <a:t>OH 119μm,</a:t>
            </a:r>
            <a:r>
              <a:rPr lang="en-US" sz="2000" dirty="0">
                <a:solidFill>
                  <a:srgbClr val="FFFF00"/>
                </a:solidFill>
                <a:latin typeface="Chalkboard"/>
                <a:cs typeface="Chalkboard"/>
              </a:rPr>
              <a:t> </a:t>
            </a:r>
            <a:r>
              <a:rPr lang="en-US" sz="2000" dirty="0" smtClean="0">
                <a:solidFill>
                  <a:srgbClr val="FFFF00"/>
                </a:solidFill>
                <a:latin typeface="Chalkboard"/>
                <a:cs typeface="Chalkboard"/>
              </a:rPr>
              <a:t>[CII] 158μm,  H</a:t>
            </a:r>
            <a:r>
              <a:rPr lang="en-US" sz="2000" baseline="-25000" dirty="0" smtClean="0">
                <a:solidFill>
                  <a:srgbClr val="FFFF00"/>
                </a:solidFill>
                <a:latin typeface="Chalkboard"/>
                <a:cs typeface="Chalkboard"/>
              </a:rPr>
              <a:t>2</a:t>
            </a:r>
            <a:r>
              <a:rPr lang="en-US" sz="2000" dirty="0" smtClean="0">
                <a:solidFill>
                  <a:srgbClr val="FFFF00"/>
                </a:solidFill>
                <a:latin typeface="Chalkboard"/>
                <a:cs typeface="Chalkboard"/>
              </a:rPr>
              <a:t>O 179.531µm [NII] 205μm</a:t>
            </a:r>
          </a:p>
          <a:p>
            <a:r>
              <a:rPr lang="en-US" sz="2400" dirty="0" smtClean="0">
                <a:solidFill>
                  <a:srgbClr val="FFFF00"/>
                </a:solidFill>
                <a:latin typeface="Chalkboard"/>
                <a:cs typeface="Chalkboard"/>
              </a:rPr>
              <a:t> </a:t>
            </a:r>
            <a:r>
              <a:rPr lang="en-US" sz="2400" b="1" dirty="0" smtClean="0">
                <a:solidFill>
                  <a:srgbClr val="FFFF00"/>
                </a:solidFill>
                <a:latin typeface="Chalkboard"/>
                <a:cs typeface="Chalkboard"/>
              </a:rPr>
              <a:t>4.75 THz  2.51 THz    1.90 </a:t>
            </a:r>
            <a:r>
              <a:rPr lang="en-US" sz="2400" b="1" dirty="0" err="1" smtClean="0">
                <a:solidFill>
                  <a:srgbClr val="FFFF00"/>
                </a:solidFill>
                <a:latin typeface="Chalkboard"/>
                <a:cs typeface="Chalkboard"/>
              </a:rPr>
              <a:t>Thz</a:t>
            </a:r>
            <a:r>
              <a:rPr lang="en-US" sz="2400" b="1" dirty="0" smtClean="0">
                <a:solidFill>
                  <a:srgbClr val="FFFF00"/>
                </a:solidFill>
                <a:latin typeface="Chalkboard"/>
                <a:cs typeface="Chalkboard"/>
              </a:rPr>
              <a:t>    1.67 THz     1.46 THz  </a:t>
            </a:r>
            <a:endParaRPr lang="en-US" sz="2400" b="1" dirty="0">
              <a:solidFill>
                <a:srgbClr val="FFFF00"/>
              </a:solidFill>
              <a:latin typeface="Chalkboard"/>
              <a:cs typeface="Chalkboard"/>
            </a:endParaRPr>
          </a:p>
          <a:p>
            <a:endParaRPr lang="en-US" sz="2400" dirty="0" smtClean="0">
              <a:solidFill>
                <a:srgbClr val="FFFF00"/>
              </a:solidFill>
              <a:latin typeface="Chalkboard"/>
              <a:cs typeface="Chalkboard"/>
            </a:endParaRPr>
          </a:p>
          <a:p>
            <a:r>
              <a:rPr lang="en-US" sz="2400" i="1" u="sng" dirty="0" smtClean="0">
                <a:solidFill>
                  <a:srgbClr val="FFFF00"/>
                </a:solidFill>
                <a:latin typeface="Chalkboard"/>
                <a:cs typeface="Chalkboard"/>
              </a:rPr>
              <a:t>Top level Science Goal: Perform ``all-sky’’ survey </a:t>
            </a:r>
          </a:p>
          <a:p>
            <a:r>
              <a:rPr lang="en-US" sz="2400" i="1" u="sng" dirty="0">
                <a:solidFill>
                  <a:srgbClr val="FFFF00"/>
                </a:solidFill>
                <a:latin typeface="Chalkboard"/>
                <a:cs typeface="Chalkboard"/>
              </a:rPr>
              <a:t>(</a:t>
            </a:r>
            <a:r>
              <a:rPr lang="en-US" sz="2400" i="1" u="sng" dirty="0" smtClean="0">
                <a:solidFill>
                  <a:srgbClr val="FFFF00"/>
                </a:solidFill>
                <a:latin typeface="Chalkboard"/>
                <a:cs typeface="Chalkboard"/>
              </a:rPr>
              <a:t>equivalent of the IRAS/AKARI mission) in order to:</a:t>
            </a:r>
          </a:p>
          <a:p>
            <a:endParaRPr lang="en-US" sz="2400" i="1" u="sng" dirty="0">
              <a:solidFill>
                <a:srgbClr val="FFFF00"/>
              </a:solidFill>
              <a:latin typeface="Chalkboard"/>
              <a:cs typeface="Chalkboard"/>
            </a:endParaRPr>
          </a:p>
          <a:p>
            <a:pPr marL="342900" indent="-342900">
              <a:buFont typeface="Wingdings" charset="2"/>
              <a:buChar char="u"/>
            </a:pPr>
            <a:r>
              <a:rPr lang="en-US" sz="2400" i="1" dirty="0" smtClean="0">
                <a:solidFill>
                  <a:srgbClr val="FFFF00"/>
                </a:solidFill>
                <a:latin typeface="Chalkboard"/>
                <a:cs typeface="Chalkboard"/>
              </a:rPr>
              <a:t> </a:t>
            </a:r>
            <a:r>
              <a:rPr lang="en-US" sz="2400" dirty="0" smtClean="0">
                <a:solidFill>
                  <a:srgbClr val="FFFF00"/>
                </a:solidFill>
                <a:latin typeface="Chalkboard"/>
                <a:cs typeface="Chalkboard"/>
              </a:rPr>
              <a:t>trace the </a:t>
            </a:r>
            <a:r>
              <a:rPr lang="en-US" sz="2400" dirty="0">
                <a:solidFill>
                  <a:srgbClr val="FFFF00"/>
                </a:solidFill>
                <a:latin typeface="Chalkboard"/>
                <a:cs typeface="Chalkboard"/>
              </a:rPr>
              <a:t>transition from atomic to molecular </a:t>
            </a:r>
            <a:r>
              <a:rPr lang="en-US" sz="2400" dirty="0" smtClean="0">
                <a:solidFill>
                  <a:srgbClr val="FFFF00"/>
                </a:solidFill>
                <a:latin typeface="Chalkboard"/>
                <a:cs typeface="Chalkboard"/>
              </a:rPr>
              <a:t>clouds</a:t>
            </a:r>
            <a:endParaRPr lang="en-US" sz="2400" dirty="0">
              <a:solidFill>
                <a:srgbClr val="FFFF00"/>
              </a:solidFill>
              <a:latin typeface="Chalkboard"/>
              <a:cs typeface="Chalkboard"/>
            </a:endParaRPr>
          </a:p>
          <a:p>
            <a:pPr marL="342900" indent="-342900">
              <a:buFont typeface="Wingdings" charset="2"/>
              <a:buChar char="u"/>
            </a:pPr>
            <a:r>
              <a:rPr lang="en-US" sz="2400" dirty="0" smtClean="0">
                <a:solidFill>
                  <a:srgbClr val="FFFF00"/>
                </a:solidFill>
                <a:latin typeface="Chalkboard"/>
                <a:cs typeface="Chalkboard"/>
              </a:rPr>
              <a:t> investigate the </a:t>
            </a:r>
            <a:r>
              <a:rPr lang="en-US" sz="2400" dirty="0">
                <a:solidFill>
                  <a:srgbClr val="FFFF00"/>
                </a:solidFill>
                <a:latin typeface="Chalkboard"/>
                <a:cs typeface="Chalkboard"/>
              </a:rPr>
              <a:t>formation of stars within high density regions, </a:t>
            </a:r>
            <a:endParaRPr lang="en-US" sz="2400" dirty="0" smtClean="0">
              <a:solidFill>
                <a:srgbClr val="FFFF00"/>
              </a:solidFill>
              <a:latin typeface="Chalkboard"/>
              <a:cs typeface="Chalkboard"/>
            </a:endParaRPr>
          </a:p>
          <a:p>
            <a:pPr marL="342900" indent="-342900">
              <a:buFont typeface="Wingdings" charset="2"/>
              <a:buChar char="u"/>
            </a:pPr>
            <a:r>
              <a:rPr lang="en-US" sz="2400" dirty="0" smtClean="0">
                <a:solidFill>
                  <a:srgbClr val="FFFF00"/>
                </a:solidFill>
                <a:latin typeface="Chalkboard"/>
                <a:cs typeface="Chalkboard"/>
              </a:rPr>
              <a:t> understand the </a:t>
            </a:r>
            <a:r>
              <a:rPr lang="en-US" sz="2400" dirty="0" err="1">
                <a:solidFill>
                  <a:srgbClr val="FFFF00"/>
                </a:solidFill>
                <a:latin typeface="Chalkboard"/>
                <a:cs typeface="Chalkboard"/>
              </a:rPr>
              <a:t>radiative</a:t>
            </a:r>
            <a:r>
              <a:rPr lang="en-US" sz="2400" dirty="0">
                <a:solidFill>
                  <a:srgbClr val="FFFF00"/>
                </a:solidFill>
                <a:latin typeface="Chalkboard"/>
                <a:cs typeface="Chalkboard"/>
              </a:rPr>
              <a:t> feedback from newly formed </a:t>
            </a:r>
            <a:r>
              <a:rPr lang="en-US" sz="2400" dirty="0" smtClean="0">
                <a:solidFill>
                  <a:srgbClr val="FFFF00"/>
                </a:solidFill>
                <a:latin typeface="Chalkboard"/>
                <a:cs typeface="Chalkboard"/>
              </a:rPr>
              <a:t>stars</a:t>
            </a:r>
            <a:r>
              <a:rPr lang="en-US" sz="2400" dirty="0">
                <a:solidFill>
                  <a:srgbClr val="FFFF00"/>
                </a:solidFill>
                <a:latin typeface="Chalkboard"/>
                <a:cs typeface="Chalkboard"/>
              </a:rPr>
              <a:t> </a:t>
            </a:r>
            <a:r>
              <a:rPr lang="en-US" sz="2400" dirty="0" smtClean="0">
                <a:solidFill>
                  <a:srgbClr val="FFFF00"/>
                </a:solidFill>
                <a:latin typeface="Chalkboard"/>
                <a:cs typeface="Chalkboard"/>
              </a:rPr>
              <a:t>and AGN</a:t>
            </a:r>
            <a:endParaRPr lang="en-US" sz="2400" dirty="0">
              <a:solidFill>
                <a:srgbClr val="FFFF00"/>
              </a:solidFill>
              <a:latin typeface="Chalkboard"/>
              <a:cs typeface="Chalkboard"/>
            </a:endParaRPr>
          </a:p>
          <a:p>
            <a:pPr marL="342900" indent="-342900">
              <a:buFont typeface="Wingdings" charset="2"/>
              <a:buChar char="u"/>
            </a:pPr>
            <a:r>
              <a:rPr lang="en-US" sz="2400" dirty="0" smtClean="0">
                <a:solidFill>
                  <a:srgbClr val="FFFF00"/>
                </a:solidFill>
                <a:latin typeface="Chalkboard"/>
                <a:cs typeface="Chalkboard"/>
              </a:rPr>
              <a:t> explore the termination of star formation</a:t>
            </a:r>
          </a:p>
          <a:p>
            <a:endParaRPr lang="en-US" sz="2400" i="1" dirty="0" smtClean="0">
              <a:solidFill>
                <a:srgbClr val="FFFF00"/>
              </a:solidFill>
              <a:latin typeface="Chalkboard"/>
              <a:cs typeface="Chalkboard"/>
            </a:endParaRPr>
          </a:p>
        </p:txBody>
      </p:sp>
      <p:sp>
        <p:nvSpPr>
          <p:cNvPr id="4" name="Footer Placeholder 3"/>
          <p:cNvSpPr>
            <a:spLocks noGrp="1"/>
          </p:cNvSpPr>
          <p:nvPr>
            <p:ph type="ftr" sz="quarter" idx="11"/>
          </p:nvPr>
        </p:nvSpPr>
        <p:spPr/>
        <p:txBody>
          <a:bodyPr/>
          <a:lstStyle/>
          <a:p>
            <a:r>
              <a:rPr lang="en-US" smtClean="0"/>
              <a:t>1st ESA-CAS Workshop </a:t>
            </a:r>
            <a:endParaRPr lang="en-US"/>
          </a:p>
        </p:txBody>
      </p:sp>
    </p:spTree>
    <p:extLst>
      <p:ext uri="{BB962C8B-B14F-4D97-AF65-F5344CB8AC3E}">
        <p14:creationId xmlns:p14="http://schemas.microsoft.com/office/powerpoint/2010/main" val="19811115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3604</TotalTime>
  <Words>2307</Words>
  <Application>Microsoft Macintosh PowerPoint</Application>
  <PresentationFormat>On-screen Show (4:3)</PresentationFormat>
  <Paragraphs>249</Paragraphs>
  <Slides>23</Slides>
  <Notes>15</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Oxford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Dimitra Rigopoulou</dc:creator>
  <cp:lastModifiedBy>Dimitra  Rigopoulou</cp:lastModifiedBy>
  <cp:revision>186</cp:revision>
  <dcterms:created xsi:type="dcterms:W3CDTF">2014-02-04T11:29:18Z</dcterms:created>
  <dcterms:modified xsi:type="dcterms:W3CDTF">2014-09-29T21:49:21Z</dcterms:modified>
</cp:coreProperties>
</file>