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56" r:id="rId2"/>
    <p:sldId id="283" r:id="rId3"/>
    <p:sldId id="284" r:id="rId4"/>
    <p:sldId id="269" r:id="rId5"/>
    <p:sldId id="267" r:id="rId6"/>
    <p:sldId id="329" r:id="rId7"/>
    <p:sldId id="331" r:id="rId8"/>
    <p:sldId id="271" r:id="rId9"/>
    <p:sldId id="260" r:id="rId10"/>
    <p:sldId id="273" r:id="rId11"/>
    <p:sldId id="274" r:id="rId12"/>
    <p:sldId id="288" r:id="rId13"/>
    <p:sldId id="277" r:id="rId14"/>
    <p:sldId id="285" r:id="rId15"/>
    <p:sldId id="330" r:id="rId16"/>
    <p:sldId id="332" r:id="rId17"/>
    <p:sldId id="268" r:id="rId18"/>
    <p:sldId id="272" r:id="rId19"/>
    <p:sldId id="298" r:id="rId20"/>
    <p:sldId id="299" r:id="rId21"/>
    <p:sldId id="309" r:id="rId22"/>
    <p:sldId id="300" r:id="rId23"/>
    <p:sldId id="319" r:id="rId24"/>
    <p:sldId id="310" r:id="rId25"/>
    <p:sldId id="305" r:id="rId26"/>
    <p:sldId id="333" r:id="rId27"/>
    <p:sldId id="311" r:id="rId28"/>
    <p:sldId id="313" r:id="rId29"/>
    <p:sldId id="301" r:id="rId30"/>
    <p:sldId id="302" r:id="rId31"/>
    <p:sldId id="303" r:id="rId32"/>
    <p:sldId id="304" r:id="rId33"/>
    <p:sldId id="308" r:id="rId34"/>
    <p:sldId id="306" r:id="rId35"/>
    <p:sldId id="307" r:id="rId36"/>
    <p:sldId id="290" r:id="rId37"/>
    <p:sldId id="261" r:id="rId38"/>
    <p:sldId id="292" r:id="rId39"/>
    <p:sldId id="293" r:id="rId40"/>
    <p:sldId id="279" r:id="rId41"/>
    <p:sldId id="296" r:id="rId42"/>
    <p:sldId id="295" r:id="rId43"/>
    <p:sldId id="321" r:id="rId44"/>
    <p:sldId id="270" r:id="rId45"/>
    <p:sldId id="323" r:id="rId46"/>
    <p:sldId id="326" r:id="rId47"/>
    <p:sldId id="297" r:id="rId48"/>
    <p:sldId id="317" r:id="rId49"/>
    <p:sldId id="318" r:id="rId50"/>
    <p:sldId id="314" r:id="rId51"/>
    <p:sldId id="315" r:id="rId52"/>
    <p:sldId id="324" r:id="rId53"/>
    <p:sldId id="280" r:id="rId54"/>
    <p:sldId id="289" r:id="rId55"/>
    <p:sldId id="325" r:id="rId56"/>
    <p:sldId id="286" r:id="rId57"/>
    <p:sldId id="287" r:id="rId58"/>
    <p:sldId id="312" r:id="rId59"/>
    <p:sldId id="282" r:id="rId60"/>
    <p:sldId id="294"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frameSlides="1"/>
  <p:clrMru>
    <a:srgbClr val="FAAE78"/>
    <a:srgbClr val="649343"/>
    <a:srgbClr val="28803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79" autoAdjust="0"/>
  </p:normalViewPr>
  <p:slideViewPr>
    <p:cSldViewPr snapToGrid="0" snapToObjects="1">
      <p:cViewPr>
        <p:scale>
          <a:sx n="100" d="100"/>
          <a:sy n="100" d="100"/>
        </p:scale>
        <p:origin x="-55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igopoulou:FIRSPEX:FIRSPEC_performance_BM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Nx Quantum Limit</c:v>
          </c:tx>
          <c:spPr>
            <a:ln w="28575">
              <a:solidFill>
                <a:srgbClr val="C00000"/>
              </a:solidFill>
            </a:ln>
          </c:spPr>
          <c:marker>
            <c:symbol val="none"/>
          </c:marker>
          <c:xVal>
            <c:numRef>
              <c:f>Sheet1!$B$6:$B$12</c:f>
              <c:numCache>
                <c:formatCode>General</c:formatCode>
                <c:ptCount val="7"/>
                <c:pt idx="0">
                  <c:v>461.0</c:v>
                </c:pt>
                <c:pt idx="1">
                  <c:v>809.0</c:v>
                </c:pt>
                <c:pt idx="2">
                  <c:v>1450.0</c:v>
                </c:pt>
                <c:pt idx="3">
                  <c:v>1900.0</c:v>
                </c:pt>
                <c:pt idx="4">
                  <c:v>2450.0</c:v>
                </c:pt>
                <c:pt idx="5">
                  <c:v>2500.0</c:v>
                </c:pt>
                <c:pt idx="6">
                  <c:v>4700.0</c:v>
                </c:pt>
              </c:numCache>
            </c:numRef>
          </c:xVal>
          <c:yVal>
            <c:numRef>
              <c:f>Sheet1!$C$6:$C$12</c:f>
              <c:numCache>
                <c:formatCode>General</c:formatCode>
                <c:ptCount val="7"/>
                <c:pt idx="0">
                  <c:v>775.1815217391305</c:v>
                </c:pt>
                <c:pt idx="1">
                  <c:v>1360.351086956522</c:v>
                </c:pt>
                <c:pt idx="2">
                  <c:v>2438.20652173913</c:v>
                </c:pt>
                <c:pt idx="3">
                  <c:v>3194.891304347826</c:v>
                </c:pt>
                <c:pt idx="4">
                  <c:v>4119.728260869565</c:v>
                </c:pt>
                <c:pt idx="5">
                  <c:v>4203.804347826086</c:v>
                </c:pt>
                <c:pt idx="6">
                  <c:v>7903.152173913043</c:v>
                </c:pt>
              </c:numCache>
            </c:numRef>
          </c:yVal>
          <c:smooth val="0"/>
        </c:ser>
        <c:ser>
          <c:idx val="1"/>
          <c:order val="1"/>
          <c:tx>
            <c:v>Empirical Model</c:v>
          </c:tx>
          <c:spPr>
            <a:ln w="28575">
              <a:solidFill>
                <a:schemeClr val="accent1"/>
              </a:solidFill>
            </a:ln>
          </c:spPr>
          <c:marker>
            <c:symbol val="none"/>
          </c:marker>
          <c:xVal>
            <c:numRef>
              <c:f>Sheet1!$B$6:$B$12</c:f>
              <c:numCache>
                <c:formatCode>General</c:formatCode>
                <c:ptCount val="7"/>
                <c:pt idx="0">
                  <c:v>461.0</c:v>
                </c:pt>
                <c:pt idx="1">
                  <c:v>809.0</c:v>
                </c:pt>
                <c:pt idx="2">
                  <c:v>1450.0</c:v>
                </c:pt>
                <c:pt idx="3">
                  <c:v>1900.0</c:v>
                </c:pt>
                <c:pt idx="4">
                  <c:v>2450.0</c:v>
                </c:pt>
                <c:pt idx="5">
                  <c:v>2500.0</c:v>
                </c:pt>
                <c:pt idx="6">
                  <c:v>4700.0</c:v>
                </c:pt>
              </c:numCache>
            </c:numRef>
          </c:xVal>
          <c:yVal>
            <c:numRef>
              <c:f>Sheet1!$E$6:$E$12</c:f>
              <c:numCache>
                <c:formatCode>General</c:formatCode>
                <c:ptCount val="7"/>
                <c:pt idx="0">
                  <c:v>798.4369673913043</c:v>
                </c:pt>
                <c:pt idx="1">
                  <c:v>1486.031458271694</c:v>
                </c:pt>
                <c:pt idx="2">
                  <c:v>3161.85207374903</c:v>
                </c:pt>
                <c:pt idx="3">
                  <c:v>4822.997365682328</c:v>
                </c:pt>
                <c:pt idx="4">
                  <c:v>7610.48948717702</c:v>
                </c:pt>
                <c:pt idx="5">
                  <c:v>7912.67695437975</c:v>
                </c:pt>
                <c:pt idx="6">
                  <c:v>32547.3941342472</c:v>
                </c:pt>
              </c:numCache>
            </c:numRef>
          </c:yVal>
          <c:smooth val="0"/>
        </c:ser>
        <c:dLbls>
          <c:showLegendKey val="0"/>
          <c:showVal val="0"/>
          <c:showCatName val="0"/>
          <c:showSerName val="0"/>
          <c:showPercent val="0"/>
          <c:showBubbleSize val="0"/>
        </c:dLbls>
        <c:axId val="-1998035320"/>
        <c:axId val="-2143622520"/>
      </c:scatterChart>
      <c:valAx>
        <c:axId val="-1998035320"/>
        <c:scaling>
          <c:logBase val="10.0"/>
          <c:orientation val="minMax"/>
          <c:min val="300.0"/>
        </c:scaling>
        <c:delete val="0"/>
        <c:axPos val="b"/>
        <c:numFmt formatCode="General" sourceLinked="1"/>
        <c:majorTickMark val="out"/>
        <c:minorTickMark val="none"/>
        <c:tickLblPos val="nextTo"/>
        <c:crossAx val="-2143622520"/>
        <c:crosses val="autoZero"/>
        <c:crossBetween val="midCat"/>
      </c:valAx>
      <c:valAx>
        <c:axId val="-2143622520"/>
        <c:scaling>
          <c:logBase val="10.0"/>
          <c:orientation val="minMax"/>
          <c:min val="500.0"/>
        </c:scaling>
        <c:delete val="0"/>
        <c:axPos val="l"/>
        <c:majorGridlines/>
        <c:numFmt formatCode="General" sourceLinked="1"/>
        <c:majorTickMark val="out"/>
        <c:minorTickMark val="none"/>
        <c:tickLblPos val="nextTo"/>
        <c:crossAx val="-1998035320"/>
        <c:crosses val="autoZero"/>
        <c:crossBetween val="midCat"/>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92F894-4EFE-1740-BAF5-FB55A8E0D89E}" type="datetimeFigureOut">
              <a:rPr lang="en-US" smtClean="0"/>
              <a:t>23/09/2014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8913FB-F4C8-1648-AA74-9675DEE374CC}" type="slidenum">
              <a:rPr lang="en-US" smtClean="0"/>
              <a:t>‹#›</a:t>
            </a:fld>
            <a:endParaRPr lang="en-US"/>
          </a:p>
        </p:txBody>
      </p:sp>
    </p:spTree>
    <p:extLst>
      <p:ext uri="{BB962C8B-B14F-4D97-AF65-F5344CB8AC3E}">
        <p14:creationId xmlns:p14="http://schemas.microsoft.com/office/powerpoint/2010/main" val="1625707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709235-4AAF-8D49-A705-F9C84843D377}" type="datetimeFigureOut">
              <a:rPr lang="en-US" smtClean="0"/>
              <a:t>23/09/2014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72D4C9-9672-B04D-B9B2-FB0D022F1638}" type="slidenum">
              <a:rPr lang="en-US" smtClean="0"/>
              <a:t>‹#›</a:t>
            </a:fld>
            <a:endParaRPr lang="en-US"/>
          </a:p>
        </p:txBody>
      </p:sp>
    </p:spTree>
    <p:extLst>
      <p:ext uri="{BB962C8B-B14F-4D97-AF65-F5344CB8AC3E}">
        <p14:creationId xmlns:p14="http://schemas.microsoft.com/office/powerpoint/2010/main" val="7138689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a big thank you also to the </a:t>
            </a:r>
            <a:r>
              <a:rPr lang="en-US" baseline="0" dirty="0" err="1" smtClean="0"/>
              <a:t>organisers</a:t>
            </a:r>
            <a:r>
              <a:rPr lang="en-US" baseline="0" dirty="0" smtClean="0"/>
              <a:t> for inviting my team to make a presentation and to our local host for providing an excellent environment for furthering of scientific collaborations. I will present our concept for a mission to carry out an all sky survey and pointed observation in 5 discreet far-infrared </a:t>
            </a:r>
            <a:r>
              <a:rPr lang="en-US" baseline="0" dirty="0" err="1" smtClean="0"/>
              <a:t>spectroscopiuc</a:t>
            </a:r>
            <a:r>
              <a:rPr lang="en-US" baseline="0" dirty="0" smtClean="0"/>
              <a:t> bands </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1</a:t>
            </a:fld>
            <a:endParaRPr lang="en-US"/>
          </a:p>
        </p:txBody>
      </p:sp>
    </p:spTree>
    <p:extLst>
      <p:ext uri="{BB962C8B-B14F-4D97-AF65-F5344CB8AC3E}">
        <p14:creationId xmlns:p14="http://schemas.microsoft.com/office/powerpoint/2010/main" val="419519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points </a:t>
            </a:r>
            <a:r>
              <a:rPr lang="en-US" dirty="0" smtClean="0"/>
              <a:t> point to make</a:t>
            </a:r>
          </a:p>
          <a:p>
            <a:endParaRPr lang="en-US" dirty="0" smtClean="0"/>
          </a:p>
          <a:p>
            <a:r>
              <a:rPr lang="en-US" dirty="0" smtClean="0"/>
              <a:t>What</a:t>
            </a:r>
            <a:r>
              <a:rPr lang="en-US" baseline="0" dirty="0" smtClean="0"/>
              <a:t> are the characteristics of the new mission?</a:t>
            </a:r>
          </a:p>
          <a:p>
            <a:r>
              <a:rPr lang="en-US" baseline="0" dirty="0" smtClean="0"/>
              <a:t>Resolution is key….</a:t>
            </a:r>
          </a:p>
          <a:p>
            <a:r>
              <a:rPr lang="en-US" dirty="0" smtClean="0"/>
              <a:t>And of course sensitivity</a:t>
            </a: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17</a:t>
            </a:fld>
            <a:endParaRPr lang="en-US"/>
          </a:p>
        </p:txBody>
      </p:sp>
    </p:spTree>
    <p:extLst>
      <p:ext uri="{BB962C8B-B14F-4D97-AF65-F5344CB8AC3E}">
        <p14:creationId xmlns:p14="http://schemas.microsoft.com/office/powerpoint/2010/main" val="519897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468AECB-A67C-42AD-898B-8A3A3AA68439}" type="slidenum">
              <a:rPr lang="en-US" smtClean="0">
                <a:solidFill>
                  <a:prstClr val="black"/>
                </a:solidFill>
                <a:latin typeface="Calibri"/>
              </a:rPr>
              <a:pPr/>
              <a:t>21</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Herschel –HIFI did this for a few selected areas of `galactic</a:t>
            </a:r>
            <a:r>
              <a:rPr lang="en-US" baseline="0" dirty="0" smtClean="0"/>
              <a:t> regions’ FIRSPEX will do it for nearby galaxies</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22</a:t>
            </a:fld>
            <a:endParaRPr lang="en-US"/>
          </a:p>
        </p:txBody>
      </p:sp>
    </p:spTree>
    <p:extLst>
      <p:ext uri="{BB962C8B-B14F-4D97-AF65-F5344CB8AC3E}">
        <p14:creationId xmlns:p14="http://schemas.microsoft.com/office/powerpoint/2010/main" val="2942287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study: the Antenna galaxies</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24</a:t>
            </a:fld>
            <a:endParaRPr lang="en-US"/>
          </a:p>
        </p:txBody>
      </p:sp>
    </p:spTree>
    <p:extLst>
      <p:ext uri="{BB962C8B-B14F-4D97-AF65-F5344CB8AC3E}">
        <p14:creationId xmlns:p14="http://schemas.microsoft.com/office/powerpoint/2010/main" val="1398381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the point to make is simply that although</a:t>
            </a:r>
            <a:r>
              <a:rPr lang="en-US" baseline="0" dirty="0" smtClean="0"/>
              <a:t> we had multiple transitions and species, they were all from different telescopes, and there was no way of ‘disentangling’ the spatial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25</a:t>
            </a:fld>
            <a:endParaRPr lang="en-US"/>
          </a:p>
        </p:txBody>
      </p:sp>
    </p:spTree>
    <p:extLst>
      <p:ext uri="{BB962C8B-B14F-4D97-AF65-F5344CB8AC3E}">
        <p14:creationId xmlns:p14="http://schemas.microsoft.com/office/powerpoint/2010/main" val="414187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insensitive to density</a:t>
            </a:r>
            <a:endParaRPr lang="en-US" dirty="0"/>
          </a:p>
        </p:txBody>
      </p:sp>
      <p:sp>
        <p:nvSpPr>
          <p:cNvPr id="4" name="Slide Number Placeholder 3"/>
          <p:cNvSpPr>
            <a:spLocks noGrp="1"/>
          </p:cNvSpPr>
          <p:nvPr>
            <p:ph type="sldNum" sz="quarter" idx="10"/>
          </p:nvPr>
        </p:nvSpPr>
        <p:spPr/>
        <p:txBody>
          <a:bodyPr/>
          <a:lstStyle/>
          <a:p>
            <a:fld id="{7468AECB-A67C-42AD-898B-8A3A3AA68439}" type="slidenum">
              <a:rPr lang="en-US" smtClean="0"/>
              <a:pPr/>
              <a:t>26</a:t>
            </a:fld>
            <a:endParaRPr lang="en-US"/>
          </a:p>
        </p:txBody>
      </p:sp>
    </p:spTree>
    <p:extLst>
      <p:ext uri="{BB962C8B-B14F-4D97-AF65-F5344CB8AC3E}">
        <p14:creationId xmlns:p14="http://schemas.microsoft.com/office/powerpoint/2010/main" val="141970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the point is that PDR models coupled with hydro models can already produce the synthetic 3D</a:t>
            </a:r>
            <a:r>
              <a:rPr lang="en-US" baseline="0" dirty="0" smtClean="0"/>
              <a:t> structure that FIRSPEX can give us</a:t>
            </a:r>
            <a:endParaRPr lang="en-US" dirty="0" smtClean="0"/>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27</a:t>
            </a:fld>
            <a:endParaRPr lang="en-US"/>
          </a:p>
        </p:txBody>
      </p:sp>
    </p:spTree>
    <p:extLst>
      <p:ext uri="{BB962C8B-B14F-4D97-AF65-F5344CB8AC3E}">
        <p14:creationId xmlns:p14="http://schemas.microsoft.com/office/powerpoint/2010/main" val="3388955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the point is that we can</a:t>
            </a:r>
            <a:r>
              <a:rPr lang="en-US" baseline="0" dirty="0" smtClean="0"/>
              <a:t> now, ‘in one go’, model in 3D both the photoionization gas and the PDR gas.  </a:t>
            </a:r>
            <a:endParaRPr lang="en-US" dirty="0" smtClean="0"/>
          </a:p>
          <a:p>
            <a:endParaRPr lang="en-US" dirty="0" smtClean="0"/>
          </a:p>
          <a:p>
            <a:r>
              <a:rPr lang="en-US" dirty="0" smtClean="0"/>
              <a:t>Cross section</a:t>
            </a:r>
            <a:r>
              <a:rPr lang="en-US" baseline="0" dirty="0" smtClean="0"/>
              <a:t> plots of a simulation: axes are in pc panel A shows gas temperature distribution – panels b-f show the distribution of H2, HI, CII, CI, CO abundances of species are fractional – panels G-I show local emissivity of CII 158 </a:t>
            </a:r>
            <a:r>
              <a:rPr lang="en-US" baseline="0" dirty="0" err="1" smtClean="0"/>
              <a:t>micr</a:t>
            </a:r>
            <a:r>
              <a:rPr lang="en-US" baseline="0" dirty="0" smtClean="0"/>
              <a:t>, CI 609 </a:t>
            </a:r>
            <a:r>
              <a:rPr lang="en-US" baseline="0" dirty="0" err="1" smtClean="0"/>
              <a:t>micr</a:t>
            </a:r>
            <a:r>
              <a:rPr lang="en-US" baseline="0" dirty="0" smtClean="0"/>
              <a:t> and CO 1-0 respectively</a:t>
            </a:r>
          </a:p>
          <a:p>
            <a:r>
              <a:rPr lang="en-US" baseline="0" dirty="0" err="1" smtClean="0"/>
              <a:t>Colours</a:t>
            </a:r>
            <a:r>
              <a:rPr lang="en-US" baseline="0" dirty="0" smtClean="0"/>
              <a:t> bars in erg cm-3 s-1</a:t>
            </a:r>
            <a:endParaRPr lang="en-US" dirty="0"/>
          </a:p>
        </p:txBody>
      </p:sp>
      <p:sp>
        <p:nvSpPr>
          <p:cNvPr id="4" name="Slide Number Placeholder 3"/>
          <p:cNvSpPr>
            <a:spLocks noGrp="1"/>
          </p:cNvSpPr>
          <p:nvPr>
            <p:ph type="sldNum" sz="quarter" idx="10"/>
          </p:nvPr>
        </p:nvSpPr>
        <p:spPr/>
        <p:txBody>
          <a:bodyPr/>
          <a:lstStyle/>
          <a:p>
            <a:fld id="{7468AECB-A67C-42AD-898B-8A3A3AA68439}" type="slidenum">
              <a:rPr lang="en-US" smtClean="0"/>
              <a:pPr/>
              <a:t>28</a:t>
            </a:fld>
            <a:endParaRPr lang="en-US"/>
          </a:p>
        </p:txBody>
      </p:sp>
    </p:spTree>
    <p:extLst>
      <p:ext uri="{BB962C8B-B14F-4D97-AF65-F5344CB8AC3E}">
        <p14:creationId xmlns:p14="http://schemas.microsoft.com/office/powerpoint/2010/main" val="281359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thinking about FIR</a:t>
            </a:r>
            <a:r>
              <a:rPr lang="en-US" baseline="0" dirty="0" smtClean="0"/>
              <a:t> spectroscopy from space the choice is superconducting receivers</a:t>
            </a:r>
            <a:endParaRPr lang="en-US" dirty="0" smtClean="0"/>
          </a:p>
          <a:p>
            <a:r>
              <a:rPr lang="en-US" dirty="0" smtClean="0"/>
              <a:t>Given that</a:t>
            </a:r>
            <a:r>
              <a:rPr lang="en-US" baseline="0" dirty="0" smtClean="0"/>
              <a:t> a spacecraft in the small mission category use of 4K cooling systems is prohibitive. We therefore propose to use an alternative and well known detection technology that relies on semiconductor (</a:t>
            </a:r>
            <a:r>
              <a:rPr lang="en-US" baseline="0" dirty="0" err="1" smtClean="0"/>
              <a:t>Scottky</a:t>
            </a:r>
            <a:r>
              <a:rPr lang="en-US" baseline="0" dirty="0" smtClean="0"/>
              <a:t>) diode mixing </a:t>
            </a:r>
            <a:r>
              <a:rPr lang="en-US" sz="1200" b="0" i="0" u="none" strike="noStrike" kern="1200" baseline="0" dirty="0" smtClean="0">
                <a:solidFill>
                  <a:schemeClr val="tx1"/>
                </a:solidFill>
                <a:latin typeface="+mn-lt"/>
                <a:ea typeface="+mn-ea"/>
                <a:cs typeface="+mn-cs"/>
              </a:rPr>
              <a:t>which has the distinct advantage of higher ambient temperature operation, typically ~20K for best sensitivity.</a:t>
            </a:r>
          </a:p>
          <a:p>
            <a:r>
              <a:rPr lang="en-US" sz="1200" b="0" i="0" u="none" strike="noStrike" kern="1200" baseline="0" dirty="0" smtClean="0">
                <a:solidFill>
                  <a:schemeClr val="tx1"/>
                </a:solidFill>
                <a:latin typeface="+mn-lt"/>
                <a:ea typeface="+mn-ea"/>
                <a:cs typeface="+mn-cs"/>
              </a:rPr>
              <a:t>Although NOT as </a:t>
            </a:r>
            <a:r>
              <a:rPr lang="en-US" sz="1200" b="0" i="0" u="none" strike="noStrike" kern="1200" baseline="0" dirty="0" err="1" smtClean="0">
                <a:solidFill>
                  <a:schemeClr val="tx1"/>
                </a:solidFill>
                <a:latin typeface="+mn-lt"/>
                <a:ea typeface="+mn-ea"/>
                <a:cs typeface="+mn-cs"/>
              </a:rPr>
              <a:t>sensitivite</a:t>
            </a:r>
            <a:r>
              <a:rPr lang="en-US" sz="1200" b="0" i="0" u="none" strike="noStrike" kern="1200" baseline="0" dirty="0" smtClean="0">
                <a:solidFill>
                  <a:schemeClr val="tx1"/>
                </a:solidFill>
                <a:latin typeface="+mn-lt"/>
                <a:ea typeface="+mn-ea"/>
                <a:cs typeface="+mn-cs"/>
              </a:rPr>
              <a:t> as superconducting receivers still </a:t>
            </a:r>
            <a:r>
              <a:rPr lang="en-US" sz="1200" b="0" i="0" u="none" strike="noStrike" kern="1200" baseline="0" dirty="0" err="1" smtClean="0">
                <a:solidFill>
                  <a:schemeClr val="tx1"/>
                </a:solidFill>
                <a:latin typeface="+mn-lt"/>
                <a:ea typeface="+mn-ea"/>
                <a:cs typeface="+mn-cs"/>
              </a:rPr>
              <a:t>ecellent</a:t>
            </a:r>
            <a:r>
              <a:rPr lang="en-US" sz="1200" b="0" i="0" u="none" strike="noStrike" kern="1200" baseline="0" dirty="0" smtClean="0">
                <a:solidFill>
                  <a:schemeClr val="tx1"/>
                </a:solidFill>
                <a:latin typeface="+mn-lt"/>
                <a:ea typeface="+mn-ea"/>
                <a:cs typeface="+mn-cs"/>
              </a:rPr>
              <a:t> sensitivity and S/N.</a:t>
            </a:r>
          </a:p>
          <a:p>
            <a:r>
              <a:rPr lang="en-US" sz="1200" b="0" i="0" u="none" strike="noStrike" kern="1200" baseline="0" dirty="0" smtClean="0">
                <a:solidFill>
                  <a:schemeClr val="tx1"/>
                </a:solidFill>
                <a:latin typeface="+mn-lt"/>
                <a:ea typeface="+mn-ea"/>
                <a:cs typeface="+mn-cs"/>
              </a:rPr>
              <a:t>Noise Temp: 4000K at 1.5 THz , 1MHz. / 50,000K at 4.7K (assuming cooling down to 40-50K)</a:t>
            </a:r>
          </a:p>
          <a:p>
            <a:r>
              <a:rPr lang="en-US" sz="1200" b="0" i="0" u="none" strike="noStrike" kern="1200" baseline="0" dirty="0" smtClean="0">
                <a:solidFill>
                  <a:schemeClr val="tx1"/>
                </a:solidFill>
                <a:latin typeface="+mn-lt"/>
                <a:ea typeface="+mn-ea"/>
                <a:cs typeface="+mn-cs"/>
              </a:rPr>
              <a:t>QCLs have been demonstrated </a:t>
            </a:r>
            <a:r>
              <a:rPr lang="en-US" sz="1200" b="0" i="0" u="none" strike="noStrike" kern="1200" baseline="0" dirty="0" err="1" smtClean="0">
                <a:solidFill>
                  <a:schemeClr val="tx1"/>
                </a:solidFill>
                <a:latin typeface="+mn-lt"/>
                <a:ea typeface="+mn-ea"/>
                <a:cs typeface="+mn-cs"/>
              </a:rPr>
              <a:t>tp</a:t>
            </a:r>
            <a:r>
              <a:rPr lang="en-US" sz="1200" b="0" i="0" u="none" strike="noStrike" kern="1200" baseline="0" dirty="0" smtClean="0">
                <a:solidFill>
                  <a:schemeClr val="tx1"/>
                </a:solidFill>
                <a:latin typeface="+mn-lt"/>
                <a:ea typeface="+mn-ea"/>
                <a:cs typeface="+mn-cs"/>
              </a:rPr>
              <a:t> provide 5mW continuous power at 40K. This value can go up to 10mW expectation and higher temp</a:t>
            </a:r>
          </a:p>
        </p:txBody>
      </p:sp>
      <p:sp>
        <p:nvSpPr>
          <p:cNvPr id="4" name="Slide Number Placeholder 3"/>
          <p:cNvSpPr>
            <a:spLocks noGrp="1"/>
          </p:cNvSpPr>
          <p:nvPr>
            <p:ph type="sldNum" sz="quarter" idx="10"/>
          </p:nvPr>
        </p:nvSpPr>
        <p:spPr/>
        <p:txBody>
          <a:bodyPr/>
          <a:lstStyle/>
          <a:p>
            <a:fld id="{9872D4C9-9672-B04D-B9B2-FB0D022F1638}" type="slidenum">
              <a:rPr lang="en-US" smtClean="0"/>
              <a:t>37</a:t>
            </a:fld>
            <a:endParaRPr lang="en-US"/>
          </a:p>
        </p:txBody>
      </p:sp>
    </p:spTree>
    <p:extLst>
      <p:ext uri="{BB962C8B-B14F-4D97-AF65-F5344CB8AC3E}">
        <p14:creationId xmlns:p14="http://schemas.microsoft.com/office/powerpoint/2010/main" val="1275371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schematic representation of the receivers layout: 5 receiver</a:t>
            </a:r>
            <a:r>
              <a:rPr lang="en-US" baseline="0" dirty="0" smtClean="0"/>
              <a:t> channels arranged with separation</a:t>
            </a:r>
          </a:p>
          <a:p>
            <a:r>
              <a:rPr lang="en-US" baseline="0" dirty="0" smtClean="0"/>
              <a:t>Cooling : at 1.5 THz we go down to 10K</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40</a:t>
            </a:fld>
            <a:endParaRPr lang="en-US"/>
          </a:p>
        </p:txBody>
      </p:sp>
    </p:spTree>
    <p:extLst>
      <p:ext uri="{BB962C8B-B14F-4D97-AF65-F5344CB8AC3E}">
        <p14:creationId xmlns:p14="http://schemas.microsoft.com/office/powerpoint/2010/main" val="2958005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You can be very positive and state that the type of cryogenic system that we are </a:t>
            </a:r>
            <a:r>
              <a:rPr lang="en-US" sz="1200" kern="1200" dirty="0" err="1" smtClean="0">
                <a:solidFill>
                  <a:schemeClr val="tx1"/>
                </a:solidFill>
                <a:latin typeface="+mn-lt"/>
                <a:ea typeface="+mn-ea"/>
                <a:cs typeface="+mn-cs"/>
              </a:rPr>
              <a:t>propsoing</a:t>
            </a:r>
            <a:r>
              <a:rPr lang="en-US" sz="1200" kern="1200" dirty="0" smtClean="0">
                <a:solidFill>
                  <a:schemeClr val="tx1"/>
                </a:solidFill>
                <a:latin typeface="+mn-lt"/>
                <a:ea typeface="+mn-ea"/>
                <a:cs typeface="+mn-cs"/>
              </a:rPr>
              <a:t> to use is compact, power efficient, and has a demonstrated lifetime well in </a:t>
            </a:r>
            <a:r>
              <a:rPr lang="en-US" sz="1200" kern="1200" dirty="0" err="1" smtClean="0">
                <a:solidFill>
                  <a:schemeClr val="tx1"/>
                </a:solidFill>
                <a:latin typeface="+mn-lt"/>
                <a:ea typeface="+mn-ea"/>
                <a:cs typeface="+mn-cs"/>
              </a:rPr>
              <a:t>excesss</a:t>
            </a:r>
            <a:r>
              <a:rPr lang="en-US" sz="1200" kern="1200" dirty="0" smtClean="0">
                <a:solidFill>
                  <a:schemeClr val="tx1"/>
                </a:solidFill>
                <a:latin typeface="+mn-lt"/>
                <a:ea typeface="+mn-ea"/>
                <a:cs typeface="+mn-cs"/>
              </a:rPr>
              <a:t> of that of the mission. Plus, similar units have flown in space and used extensively for Earth observation, </a:t>
            </a:r>
            <a:r>
              <a:rPr lang="en-US" sz="1200" kern="1200" dirty="0" err="1" smtClean="0">
                <a:solidFill>
                  <a:schemeClr val="tx1"/>
                </a:solidFill>
                <a:latin typeface="+mn-lt"/>
                <a:ea typeface="+mn-ea"/>
                <a:cs typeface="+mn-cs"/>
              </a:rPr>
              <a:t>e.g</a:t>
            </a:r>
            <a:r>
              <a:rPr lang="en-US" sz="1200" kern="1200" dirty="0" smtClean="0">
                <a:solidFill>
                  <a:schemeClr val="tx1"/>
                </a:solidFill>
                <a:latin typeface="+mn-lt"/>
                <a:ea typeface="+mn-ea"/>
                <a:cs typeface="+mn-cs"/>
              </a:rPr>
              <a:t> aboard the Advanced Along-Track Scanning Radiometer (AATSR).</a:t>
            </a: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3</a:t>
            </a:fld>
            <a:endParaRPr lang="en-US"/>
          </a:p>
        </p:txBody>
      </p:sp>
    </p:spTree>
    <p:extLst>
      <p:ext uri="{BB962C8B-B14F-4D97-AF65-F5344CB8AC3E}">
        <p14:creationId xmlns:p14="http://schemas.microsoft.com/office/powerpoint/2010/main" val="4183423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repeat Prof. </a:t>
            </a:r>
            <a:r>
              <a:rPr lang="en-US" dirty="0" err="1" smtClean="0"/>
              <a:t>Zarnecki’s</a:t>
            </a:r>
            <a:r>
              <a:rPr lang="en-US" dirty="0" smtClean="0"/>
              <a:t> statements when phased with a new mission we should try something that </a:t>
            </a:r>
            <a:r>
              <a:rPr lang="en-US" dirty="0" err="1" smtClean="0"/>
              <a:t>hasn</a:t>
            </a:r>
            <a:r>
              <a:rPr lang="fr-FR" dirty="0" smtClean="0"/>
              <a:t>’</a:t>
            </a:r>
            <a:r>
              <a:rPr lang="en-US" dirty="0" smtClean="0"/>
              <a:t>t been tried before….</a:t>
            </a:r>
          </a:p>
          <a:p>
            <a:r>
              <a:rPr lang="en-US" dirty="0" smtClean="0"/>
              <a:t>But not necessarily ``expensive’’ mission…</a:t>
            </a: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44</a:t>
            </a:fld>
            <a:endParaRPr lang="en-US"/>
          </a:p>
        </p:txBody>
      </p:sp>
    </p:spTree>
    <p:extLst>
      <p:ext uri="{BB962C8B-B14F-4D97-AF65-F5344CB8AC3E}">
        <p14:creationId xmlns:p14="http://schemas.microsoft.com/office/powerpoint/2010/main" val="816987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143000" y="685799"/>
            <a:ext cx="4572000" cy="3429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360">
            <a:solidFill>
              <a:srgbClr val="000000"/>
            </a:solidFill>
            <a:prstDash val="solid"/>
            <a:miter/>
          </a:ln>
        </p:spPr>
        <p:txBody>
          <a:bodyPr vert="horz" wrap="none" lIns="90000" tIns="46800" rIns="90000" bIns="46800" anchor="ctr" anchorCtr="0" compatLnSpc="1"/>
          <a:lstStyle>
            <a:defPPr lvl="0">
              <a:buClr>
                <a:srgbClr val="000005"/>
              </a:buClr>
              <a:buSzPct val="100000"/>
              <a:buFont typeface="Arial" pitchFamily="34"/>
              <a:buNone/>
            </a:defPPr>
            <a:lvl1pPr lvl="0">
              <a:buClr>
                <a:srgbClr val="000005"/>
              </a:buClr>
              <a:buSzPct val="100000"/>
              <a:buFont typeface="Arial" pitchFamily="34"/>
              <a:buChar char="•"/>
            </a:lvl1pPr>
            <a:lvl2pPr lvl="1">
              <a:buClr>
                <a:srgbClr val="000005"/>
              </a:buClr>
              <a:buSzPct val="100000"/>
              <a:buFont typeface="Arial" pitchFamily="34"/>
              <a:buChar char="•"/>
            </a:lvl2pPr>
            <a:lvl3pPr lvl="2">
              <a:buClr>
                <a:srgbClr val="000005"/>
              </a:buClr>
              <a:buSzPct val="100000"/>
              <a:buFont typeface="Arial" pitchFamily="34"/>
              <a:buChar char="•"/>
            </a:lvl3pPr>
            <a:lvl4pPr lvl="3">
              <a:buClr>
                <a:srgbClr val="000005"/>
              </a:buClr>
              <a:buSzPct val="100000"/>
              <a:buFont typeface="Arial" pitchFamily="34"/>
              <a:buChar char="•"/>
            </a:lvl4pPr>
            <a:lvl5pPr lvl="4">
              <a:buClr>
                <a:srgbClr val="000005"/>
              </a:buClr>
              <a:buSzPct val="100000"/>
              <a:buFont typeface="Arial" pitchFamily="34"/>
              <a:buChar char="•"/>
            </a:lvl5pPr>
            <a:lvl6pPr lvl="5">
              <a:buClr>
                <a:srgbClr val="000005"/>
              </a:buClr>
              <a:buSzPct val="100000"/>
              <a:buFont typeface="Arial" pitchFamily="34"/>
              <a:buChar char="•"/>
            </a:lvl6pPr>
            <a:lvl7pPr lvl="6">
              <a:buClr>
                <a:srgbClr val="000005"/>
              </a:buClr>
              <a:buSzPct val="100000"/>
              <a:buFont typeface="Arial" pitchFamily="34"/>
              <a:buChar char="•"/>
            </a:lvl7pPr>
            <a:lvl8pPr lvl="7">
              <a:buClr>
                <a:srgbClr val="000005"/>
              </a:buClr>
              <a:buSzPct val="100000"/>
              <a:buFont typeface="Arial" pitchFamily="34"/>
              <a:buChar char="•"/>
            </a:lvl8pPr>
            <a:lvl9pPr lvl="8">
              <a:buClr>
                <a:srgbClr val="000005"/>
              </a:buClr>
              <a:buSzPct val="100000"/>
              <a:buFont typeface="Arial" pitchFamily="34"/>
              <a:buChar char="•"/>
            </a:lvl9p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baseline="0">
              <a:ln>
                <a:noFill/>
              </a:ln>
              <a:solidFill>
                <a:srgbClr val="000005"/>
              </a:solidFill>
              <a:latin typeface="Arial" pitchFamily="34"/>
              <a:ea typeface="DejaVu Sans" pitchFamily="2"/>
              <a:cs typeface="DejaVu Sans" pitchFamily="2"/>
            </a:endParaRPr>
          </a:p>
        </p:txBody>
      </p:sp>
      <p:sp>
        <p:nvSpPr>
          <p:cNvPr id="3" name="Notes Placeholder 2"/>
          <p:cNvSpPr txBox="1">
            <a:spLocks noGrp="1"/>
          </p:cNvSpPr>
          <p:nvPr>
            <p:ph type="body" sz="quarter" idx="1"/>
          </p:nvPr>
        </p:nvSpPr>
        <p:spPr>
          <a:xfrm>
            <a:off x="685440" y="4343040"/>
            <a:ext cx="5473800" cy="4102920"/>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buNone/>
            </a:pPr>
            <a:endParaRPr lang="en-GB" dirty="0"/>
          </a:p>
        </p:txBody>
      </p:sp>
    </p:spTree>
    <p:extLst>
      <p:ext uri="{BB962C8B-B14F-4D97-AF65-F5344CB8AC3E}">
        <p14:creationId xmlns:p14="http://schemas.microsoft.com/office/powerpoint/2010/main" val="1420629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Surrey </a:t>
            </a:r>
            <a:r>
              <a:rPr lang="en-US" dirty="0" err="1" smtClean="0"/>
              <a:t>Satelite</a:t>
            </a:r>
            <a:r>
              <a:rPr lang="en-US" dirty="0" smtClean="0"/>
              <a:t> Technology</a:t>
            </a:r>
            <a:r>
              <a:rPr lang="en-US" baseline="0" dirty="0" smtClean="0"/>
              <a:t> limited</a:t>
            </a:r>
          </a:p>
          <a:p>
            <a:r>
              <a:rPr lang="en-US" baseline="0" dirty="0" smtClean="0"/>
              <a:t>Borrow concept of Cheops. Assume same bus and fast 1m FIR telescope FAST=low focal ratio -number telescope, can get away because we have big effective beams, </a:t>
            </a:r>
            <a:r>
              <a:rPr lang="en-US" baseline="0" dirty="0" err="1" smtClean="0"/>
              <a:t>aberations</a:t>
            </a:r>
            <a:r>
              <a:rPr lang="en-US" baseline="0" dirty="0" smtClean="0"/>
              <a:t> don</a:t>
            </a:r>
            <a:r>
              <a:rPr lang="fr-FR" baseline="0" dirty="0" smtClean="0"/>
              <a:t>’</a:t>
            </a:r>
            <a:r>
              <a:rPr lang="en-US" baseline="0" dirty="0" smtClean="0"/>
              <a:t>t matter</a:t>
            </a:r>
          </a:p>
          <a:p>
            <a:r>
              <a:rPr lang="en-US" baseline="0" dirty="0" err="1" smtClean="0"/>
              <a:t>SiC</a:t>
            </a:r>
            <a:r>
              <a:rPr lang="en-US" baseline="0" dirty="0" smtClean="0"/>
              <a:t>: silicon carbide mirror : Herschel or Carbon Fiber Reinforced Polymers ?</a:t>
            </a: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49</a:t>
            </a:fld>
            <a:endParaRPr lang="en-US"/>
          </a:p>
        </p:txBody>
      </p:sp>
    </p:spTree>
    <p:extLst>
      <p:ext uri="{BB962C8B-B14F-4D97-AF65-F5344CB8AC3E}">
        <p14:creationId xmlns:p14="http://schemas.microsoft.com/office/powerpoint/2010/main" val="219443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orbit naturally scans 1 degree per day on the sky with (assuming 90 minute orbit) 16 passes/</a:t>
            </a:r>
            <a:r>
              <a:rPr lang="en-US" sz="1200" kern="1200" dirty="0" err="1" smtClean="0">
                <a:solidFill>
                  <a:schemeClr val="tx1"/>
                </a:solidFill>
                <a:latin typeface="+mn-lt"/>
                <a:ea typeface="+mn-ea"/>
                <a:cs typeface="+mn-cs"/>
              </a:rPr>
              <a:t>deg</a:t>
            </a:r>
            <a:r>
              <a:rPr lang="en-US" sz="1200" kern="1200" dirty="0" smtClean="0">
                <a:solidFill>
                  <a:schemeClr val="tx1"/>
                </a:solidFill>
                <a:latin typeface="+mn-lt"/>
                <a:ea typeface="+mn-ea"/>
                <a:cs typeface="+mn-cs"/>
              </a:rPr>
              <a:t> in a day giving ~225 </a:t>
            </a:r>
            <a:r>
              <a:rPr lang="en-US" sz="1200" kern="1200" dirty="0" err="1" smtClean="0">
                <a:solidFill>
                  <a:schemeClr val="tx1"/>
                </a:solidFill>
                <a:latin typeface="+mn-lt"/>
                <a:ea typeface="+mn-ea"/>
                <a:cs typeface="+mn-cs"/>
              </a:rPr>
              <a:t>arcsec</a:t>
            </a:r>
            <a:r>
              <a:rPr lang="en-US" sz="1200" kern="1200" dirty="0" smtClean="0">
                <a:solidFill>
                  <a:schemeClr val="tx1"/>
                </a:solidFill>
                <a:latin typeface="+mn-lt"/>
                <a:ea typeface="+mn-ea"/>
                <a:cs typeface="+mn-cs"/>
              </a:rPr>
              <a:t> strips.</a:t>
            </a:r>
          </a:p>
          <a:p>
            <a:r>
              <a:rPr lang="en-US" sz="1200" kern="1200" dirty="0" smtClean="0">
                <a:solidFill>
                  <a:schemeClr val="tx1"/>
                </a:solidFill>
                <a:latin typeface="+mn-lt"/>
                <a:ea typeface="+mn-ea"/>
                <a:cs typeface="+mn-cs"/>
              </a:rPr>
              <a:t>This implies we will need 5 or 6 diffraction limited detectors in a strip (40</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arcsec</a:t>
            </a:r>
            <a:r>
              <a:rPr lang="en-US" sz="1200" kern="1200" baseline="0" dirty="0" smtClean="0">
                <a:solidFill>
                  <a:schemeClr val="tx1"/>
                </a:solidFill>
                <a:latin typeface="+mn-lt"/>
                <a:ea typeface="+mn-ea"/>
                <a:cs typeface="+mn-cs"/>
              </a:rPr>
              <a:t> beam at 1.5 THz) but somewhat lower at 4.7 THz.</a:t>
            </a:r>
          </a:p>
          <a:p>
            <a:r>
              <a:rPr lang="en-US" sz="1200" kern="1200" baseline="0" dirty="0" smtClean="0">
                <a:solidFill>
                  <a:schemeClr val="tx1"/>
                </a:solidFill>
                <a:latin typeface="+mn-lt"/>
                <a:ea typeface="+mn-ea"/>
                <a:cs typeface="+mn-cs"/>
              </a:rPr>
              <a:t>Perhaps its best to adopt uniform PSF throughout the channels say 80 </a:t>
            </a:r>
            <a:r>
              <a:rPr lang="en-US" sz="1200" kern="1200" baseline="0" dirty="0" err="1" smtClean="0">
                <a:solidFill>
                  <a:schemeClr val="tx1"/>
                </a:solidFill>
                <a:latin typeface="+mn-lt"/>
                <a:ea typeface="+mn-ea"/>
                <a:cs typeface="+mn-cs"/>
              </a:rPr>
              <a:t>arcsec</a:t>
            </a:r>
            <a:r>
              <a:rPr lang="en-US" sz="1200" kern="1200" baseline="0" dirty="0" smtClean="0">
                <a:solidFill>
                  <a:schemeClr val="tx1"/>
                </a:solidFill>
                <a:latin typeface="+mn-lt"/>
                <a:ea typeface="+mn-ea"/>
                <a:cs typeface="+mn-cs"/>
              </a:rPr>
              <a:t>, then we would need 2 -3 detectors.</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53</a:t>
            </a:fld>
            <a:endParaRPr lang="en-US"/>
          </a:p>
        </p:txBody>
      </p:sp>
    </p:spTree>
    <p:extLst>
      <p:ext uri="{BB962C8B-B14F-4D97-AF65-F5344CB8AC3E}">
        <p14:creationId xmlns:p14="http://schemas.microsoft.com/office/powerpoint/2010/main" val="373114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C5ACDAA-720E-C949-9EF0-7AA2A5B7C603}" type="slidenum">
              <a:rPr lang="en-US" altLang="zh-CN"/>
              <a:pPr/>
              <a:t>56</a:t>
            </a:fld>
            <a:endParaRPr lang="en-US" altLang="zh-CN"/>
          </a:p>
        </p:txBody>
      </p:sp>
      <p:sp>
        <p:nvSpPr>
          <p:cNvPr id="7170" name="幻灯片图像占位符 1"/>
          <p:cNvSpPr>
            <a:spLocks noGrp="1" noRot="1" noChangeAspect="1" noTextEdit="1"/>
          </p:cNvSpPr>
          <p:nvPr>
            <p:ph type="sldImg"/>
          </p:nvPr>
        </p:nvSpPr>
        <p:spPr>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7171" name="备注占位符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0"/>
              </a:spcBef>
            </a:pPr>
            <a:r>
              <a:rPr lang="en-GB" altLang="zh-CN" sz="1600" dirty="0" smtClean="0"/>
              <a:t>A lot of synergies with PMO telescope</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Superconducting Spectroscopic Array Receiver (SSAR) is a 3x3 pixel multi-beam receiver in the millimeter wave band, and its data output rate is about 25MByte/s. The equipment includes: nine 2SB superconducting SIS mixer, no tuning digital local oscillator, digital bias supply, independent IF and broadband high-resolution digital spectrum analyzer etc. The equipment can receive 18-channel spectrum signals from the universe at the same time. The 13.7-m telescope and SSAR may generate the large-scale survey information of the entire galactic plane from 12CO (J=1-0), 13CO (J=1-0) and C18O (J=1-0) three isotopic molecular lines.</a:t>
            </a:r>
            <a:endParaRPr lang="en-GB" sz="1200" kern="1200" dirty="0" smtClean="0">
              <a:solidFill>
                <a:schemeClr val="tx1"/>
              </a:solidFill>
              <a:effectLst/>
              <a:latin typeface="+mn-lt"/>
              <a:ea typeface="+mn-ea"/>
              <a:cs typeface="+mn-cs"/>
            </a:endParaRPr>
          </a:p>
          <a:p>
            <a:pPr defTabSz="457200">
              <a:spcBef>
                <a:spcPct val="0"/>
              </a:spcBef>
            </a:pPr>
            <a:endParaRPr lang="en-GB" altLang="zh-CN" sz="1600" dirty="0" smtClean="0"/>
          </a:p>
          <a:p>
            <a:pPr defTabSz="457200">
              <a:spcBef>
                <a:spcPct val="0"/>
              </a:spcBef>
            </a:pPr>
            <a:endParaRPr lang="en-GB" altLang="zh-CN" sz="1600" dirty="0" smtClean="0"/>
          </a:p>
          <a:p>
            <a:pPr defTabSz="457200">
              <a:spcBef>
                <a:spcPct val="0"/>
              </a:spcBef>
            </a:pPr>
            <a:endParaRPr lang="en-GB" altLang="zh-CN" sz="1600" dirty="0" smtClean="0"/>
          </a:p>
          <a:p>
            <a:pPr defTabSz="457200">
              <a:spcBef>
                <a:spcPct val="0"/>
              </a:spcBef>
            </a:pPr>
            <a:r>
              <a:rPr lang="zh-CN" altLang="en-US" sz="1600" dirty="0" smtClean="0"/>
              <a:t>首先我介绍</a:t>
            </a:r>
            <a:r>
              <a:rPr lang="zh-CN" altLang="en-US" sz="1600" dirty="0"/>
              <a:t>一下银河画卷计划的大致情况。我们是利用青海</a:t>
            </a:r>
            <a:r>
              <a:rPr lang="en-US" altLang="zh-CN" sz="1600" dirty="0"/>
              <a:t>13.7</a:t>
            </a:r>
            <a:r>
              <a:rPr lang="zh-CN" altLang="en-US" sz="1600" dirty="0"/>
              <a:t>米望远镜及超导成像频谱仪，对北银道面银径在</a:t>
            </a:r>
            <a:r>
              <a:rPr lang="en-US" altLang="zh-CN" sz="1600" dirty="0"/>
              <a:t>-10</a:t>
            </a:r>
            <a:r>
              <a:rPr lang="zh-CN" altLang="en-US" sz="1600" dirty="0"/>
              <a:t>度至</a:t>
            </a:r>
            <a:r>
              <a:rPr lang="en-US" altLang="zh-CN" sz="1600" dirty="0"/>
              <a:t>250</a:t>
            </a:r>
            <a:r>
              <a:rPr lang="zh-CN" altLang="en-US" sz="1600" dirty="0"/>
              <a:t>度之间，银纬在正负</a:t>
            </a:r>
            <a:r>
              <a:rPr lang="en-US" altLang="zh-CN" sz="1600" dirty="0"/>
              <a:t>5</a:t>
            </a:r>
            <a:r>
              <a:rPr lang="zh-CN" altLang="en-US" sz="1600" dirty="0"/>
              <a:t>度之间，大约</a:t>
            </a:r>
            <a:r>
              <a:rPr lang="en-US" altLang="zh-CN" sz="1600" dirty="0"/>
              <a:t>2600</a:t>
            </a:r>
            <a:r>
              <a:rPr lang="zh-CN" altLang="en-US" sz="1600" dirty="0"/>
              <a:t>个平方度的天区范围，进行一氧化碳三种同位素分子的无偏观测，望远镜投入时间约为每年</a:t>
            </a:r>
            <a:r>
              <a:rPr lang="en-US" altLang="zh-CN" sz="1600" dirty="0"/>
              <a:t>8</a:t>
            </a:r>
            <a:r>
              <a:rPr lang="zh-CN" altLang="en-US" sz="1600" dirty="0"/>
              <a:t>个月，总计观测时间为</a:t>
            </a:r>
            <a:r>
              <a:rPr lang="en-US" altLang="zh-CN" sz="1600" dirty="0"/>
              <a:t>5-8</a:t>
            </a:r>
            <a:r>
              <a:rPr lang="zh-CN" altLang="en-US" sz="1600" dirty="0"/>
              <a:t>年，相关的科学研究会持续更长的时间。预计最终产出的总谱线数为</a:t>
            </a:r>
            <a:r>
              <a:rPr lang="en-US" altLang="zh-CN" sz="1600" dirty="0"/>
              <a:t>10</a:t>
            </a:r>
            <a:r>
              <a:rPr lang="en-US" altLang="zh-CN" sz="1600" baseline="30000" dirty="0"/>
              <a:t>8</a:t>
            </a:r>
            <a:r>
              <a:rPr lang="zh-CN" altLang="en-US" sz="1600" dirty="0"/>
              <a:t>条。</a:t>
            </a:r>
            <a:endParaRPr lang="en-US" altLang="zh-CN" sz="1600" dirty="0"/>
          </a:p>
        </p:txBody>
      </p:sp>
      <p:sp>
        <p:nvSpPr>
          <p:cNvPr id="7172" name="幻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fontAlgn="base">
              <a:spcBef>
                <a:spcPct val="0"/>
              </a:spcBef>
              <a:spcAft>
                <a:spcPct val="0"/>
              </a:spcAft>
              <a:defRPr>
                <a:solidFill>
                  <a:schemeClr val="tx1"/>
                </a:solidFill>
                <a:latin typeface="Arial" charset="0"/>
                <a:ea typeface="宋体" charset="0"/>
                <a:cs typeface="宋体" charset="0"/>
              </a:defRPr>
            </a:lvl6pPr>
            <a:lvl7pPr marL="2971800" indent="-228600" fontAlgn="base">
              <a:spcBef>
                <a:spcPct val="0"/>
              </a:spcBef>
              <a:spcAft>
                <a:spcPct val="0"/>
              </a:spcAft>
              <a:defRPr>
                <a:solidFill>
                  <a:schemeClr val="tx1"/>
                </a:solidFill>
                <a:latin typeface="Arial" charset="0"/>
                <a:ea typeface="宋体" charset="0"/>
                <a:cs typeface="宋体" charset="0"/>
              </a:defRPr>
            </a:lvl7pPr>
            <a:lvl8pPr marL="3429000" indent="-228600" fontAlgn="base">
              <a:spcBef>
                <a:spcPct val="0"/>
              </a:spcBef>
              <a:spcAft>
                <a:spcPct val="0"/>
              </a:spcAft>
              <a:defRPr>
                <a:solidFill>
                  <a:schemeClr val="tx1"/>
                </a:solidFill>
                <a:latin typeface="Arial" charset="0"/>
                <a:ea typeface="宋体" charset="0"/>
                <a:cs typeface="宋体" charset="0"/>
              </a:defRPr>
            </a:lvl8pPr>
            <a:lvl9pPr marL="3886200" indent="-228600" fontAlgn="base">
              <a:spcBef>
                <a:spcPct val="0"/>
              </a:spcBef>
              <a:spcAft>
                <a:spcPct val="0"/>
              </a:spcAft>
              <a:defRPr>
                <a:solidFill>
                  <a:schemeClr val="tx1"/>
                </a:solidFill>
                <a:latin typeface="Arial" charset="0"/>
                <a:ea typeface="宋体" charset="0"/>
                <a:cs typeface="宋体" charset="0"/>
              </a:defRPr>
            </a:lvl9pPr>
          </a:lstStyle>
          <a:p>
            <a:pPr algn="r"/>
            <a:fld id="{99B4BE28-C60A-5E47-87D3-8CADB62AE057}" type="slidenum">
              <a:rPr kumimoji="1" lang="en-US" altLang="zh-CN" sz="1200">
                <a:latin typeface="Calibri" charset="0"/>
              </a:rPr>
              <a:pPr algn="r"/>
              <a:t>56</a:t>
            </a:fld>
            <a:endParaRPr kumimoji="1" lang="en-US" altLang="zh-CN"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Superconducting Spectroscopic Array Receiver (SSAR) is a 3x3 pixel multi-beam receiver in the millimeter wave band, and its data output rate is about 25MByte/s. The equipment includes: nine 2SB superconducting SIS mixer, no tuning digital local oscillator, digital bias supply, independent IF and broadband high-resolution digital spectrum analyzer etc. The equipment can receive 18-channel spectrum signals from the universe at the same time. The 13.7-m telescope and SSAR may generate the large-scale survey information of the entire galactic plane from 12CO (J=1-0), 13CO (J=1-0) and C18O (J=1-0) three isotopic molecular lines.</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57</a:t>
            </a:fld>
            <a:endParaRPr lang="en-US"/>
          </a:p>
        </p:txBody>
      </p:sp>
    </p:spTree>
    <p:extLst>
      <p:ext uri="{BB962C8B-B14F-4D97-AF65-F5344CB8AC3E}">
        <p14:creationId xmlns:p14="http://schemas.microsoft.com/office/powerpoint/2010/main" val="340933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Infrared</a:t>
            </a:r>
            <a:r>
              <a:rPr lang="en-US" baseline="0" dirty="0" smtClean="0"/>
              <a:t> Astronomy is ``younger’’ than other astronomical disciplines however, great strides have taken place in the last 30 years (since IRAS flew in 1985). Mention previous balloon missions. It is now well established that the cosmic infrared background is at least as strong as the optical one. Another area that benefits from studies in the infrared is that of the early stages of star formation. In spectroscopy the FIR is host to a series of important lines known as cooling lines that provide invaluable insight into the complex physical processes that take place in the ISM    MENTION THE ESA KEY THEMES</a:t>
            </a: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4</a:t>
            </a:fld>
            <a:endParaRPr lang="en-US"/>
          </a:p>
        </p:txBody>
      </p:sp>
    </p:spTree>
    <p:extLst>
      <p:ext uri="{BB962C8B-B14F-4D97-AF65-F5344CB8AC3E}">
        <p14:creationId xmlns:p14="http://schemas.microsoft.com/office/powerpoint/2010/main" val="1219483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recent advent of the Herschel mission demonstrated the immense power of FIR spectroscopy in </a:t>
            </a:r>
            <a:r>
              <a:rPr lang="en-US" dirty="0" err="1" smtClean="0"/>
              <a:t>disentagling</a:t>
            </a:r>
            <a:r>
              <a:rPr lang="en-US" dirty="0" smtClean="0"/>
              <a:t> the role of atomic, molecular</a:t>
            </a:r>
            <a:r>
              <a:rPr lang="en-US" baseline="0" dirty="0" smtClean="0"/>
              <a:t> and ionic gas in our Galaxy and external galaxies. However, we only seem to have scratched the tip of the iceberg…. Spectroscopic observations on Herschel cover 1% of sky</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5</a:t>
            </a:fld>
            <a:endParaRPr lang="en-US"/>
          </a:p>
        </p:txBody>
      </p:sp>
    </p:spTree>
    <p:extLst>
      <p:ext uri="{BB962C8B-B14F-4D97-AF65-F5344CB8AC3E}">
        <p14:creationId xmlns:p14="http://schemas.microsoft.com/office/powerpoint/2010/main" val="375738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the</a:t>
            </a:r>
            <a:r>
              <a:rPr lang="en-US" baseline="0" dirty="0" smtClean="0"/>
              <a:t> superb imaging capabilities of Herschel SPIRE+PACS we now have a panoramic view of the galactic plane and can answer many important 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 much dust is there in the Galaxy, and what fraction of the overall galactic mass does this represent?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 do the proportions of dust to gas vary throughout the Galaxy?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How efficiently do stars form in different parts of the Galaxy?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How similar is our Galaxy to others in terms of star formation?</a:t>
            </a:r>
          </a:p>
          <a:p>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8</a:t>
            </a:fld>
            <a:endParaRPr lang="en-US"/>
          </a:p>
        </p:txBody>
      </p:sp>
    </p:spTree>
    <p:extLst>
      <p:ext uri="{BB962C8B-B14F-4D97-AF65-F5344CB8AC3E}">
        <p14:creationId xmlns:p14="http://schemas.microsoft.com/office/powerpoint/2010/main" val="406206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FIRAS instrument on COBE conducted a low resolution (spectral/angular) mapping of the [CII] in our Galaxy aiming to disentangle contributions from the cold neutral </a:t>
            </a:r>
            <a:r>
              <a:rPr lang="en-US" baseline="0" dirty="0" err="1" smtClean="0"/>
              <a:t>vs</a:t>
            </a:r>
            <a:r>
              <a:rPr lang="en-US" baseline="0" dirty="0" smtClean="0"/>
              <a:t> warm </a:t>
            </a:r>
            <a:r>
              <a:rPr lang="en-US" baseline="0" dirty="0" err="1" smtClean="0"/>
              <a:t>matetial</a:t>
            </a:r>
            <a:r>
              <a:rPr lang="en-US" baseline="0" dirty="0" smtClean="0"/>
              <a:t> and PDR (</a:t>
            </a:r>
            <a:r>
              <a:rPr lang="en-US" baseline="0" dirty="0" err="1" smtClean="0"/>
              <a:t>ie</a:t>
            </a:r>
            <a:r>
              <a:rPr lang="en-US" baseline="0" dirty="0" smtClean="0"/>
              <a:t> neutral </a:t>
            </a:r>
            <a:r>
              <a:rPr lang="en-US" baseline="0" dirty="0" err="1" smtClean="0"/>
              <a:t>vs</a:t>
            </a:r>
            <a:r>
              <a:rPr lang="en-US" baseline="0" dirty="0" smtClean="0"/>
              <a:t> ionized)</a:t>
            </a:r>
          </a:p>
          <a:p>
            <a:r>
              <a:rPr lang="en-US" dirty="0" smtClean="0"/>
              <a:t>They found that in the Galactic plane the [CII] and [NII] distributions were similar</a:t>
            </a:r>
            <a:r>
              <a:rPr lang="en-US" baseline="0" dirty="0" smtClean="0"/>
              <a:t> but the intensities are different. C+ arises from cold neutral medium whereas NII from warm ionized medium. Studying these important cooling lines can help us </a:t>
            </a:r>
            <a:r>
              <a:rPr lang="en-US" baseline="0" dirty="0" err="1" smtClean="0"/>
              <a:t>disentagle</a:t>
            </a:r>
            <a:r>
              <a:rPr lang="en-US" baseline="0" dirty="0" smtClean="0"/>
              <a:t> the phases of the ISM. At high galactic latitude the C+ emission fall faster than IR indicating that the high galactic </a:t>
            </a:r>
            <a:r>
              <a:rPr lang="en-US" baseline="0" dirty="0" err="1" smtClean="0"/>
              <a:t>latitute</a:t>
            </a:r>
            <a:r>
              <a:rPr lang="en-US" baseline="0" dirty="0" smtClean="0"/>
              <a:t> fir </a:t>
            </a:r>
            <a:r>
              <a:rPr lang="en-US" baseline="0" dirty="0" err="1" smtClean="0"/>
              <a:t>emissio</a:t>
            </a:r>
            <a:r>
              <a:rPr lang="en-US" baseline="0" dirty="0" smtClean="0"/>
              <a:t> n has a different origin.</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9</a:t>
            </a:fld>
            <a:endParaRPr lang="en-US"/>
          </a:p>
        </p:txBody>
      </p:sp>
    </p:spTree>
    <p:extLst>
      <p:ext uri="{BB962C8B-B14F-4D97-AF65-F5344CB8AC3E}">
        <p14:creationId xmlns:p14="http://schemas.microsoft.com/office/powerpoint/2010/main" val="387605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Subsequent </a:t>
            </a:r>
            <a:r>
              <a:rPr lang="en-US" dirty="0" err="1" smtClean="0"/>
              <a:t>ballon</a:t>
            </a:r>
            <a:r>
              <a:rPr lang="en-US" dirty="0" smtClean="0"/>
              <a:t> born missions line BICE but again limited survey and resolution</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10</a:t>
            </a:fld>
            <a:endParaRPr lang="en-US"/>
          </a:p>
        </p:txBody>
      </p:sp>
    </p:spTree>
    <p:extLst>
      <p:ext uri="{BB962C8B-B14F-4D97-AF65-F5344CB8AC3E}">
        <p14:creationId xmlns:p14="http://schemas.microsoft.com/office/powerpoint/2010/main" val="856640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recently the HIFI carried out a survey of [CII] in the Galaxy The Galactic Observations of Terahertz C+: – Galactic Plane,</a:t>
            </a:r>
            <a:r>
              <a:rPr lang="en-US" baseline="0" dirty="0" smtClean="0"/>
              <a:t> looked at various LOS :</a:t>
            </a:r>
          </a:p>
          <a:p>
            <a:r>
              <a:rPr lang="en-US" sz="1200" b="0" i="0" u="none" strike="noStrike" kern="1200" baseline="0" dirty="0" smtClean="0">
                <a:solidFill>
                  <a:schemeClr val="tx1"/>
                </a:solidFill>
                <a:latin typeface="+mn-lt"/>
                <a:ea typeface="+mn-ea"/>
                <a:cs typeface="+mn-cs"/>
              </a:rPr>
              <a:t>CII important for understanding the life cycle of ISM</a:t>
            </a:r>
          </a:p>
          <a:p>
            <a:r>
              <a:rPr lang="en-US" sz="1200" b="0" i="0" u="none" strike="noStrike" kern="1200" baseline="0" dirty="0" smtClean="0">
                <a:solidFill>
                  <a:schemeClr val="tx1"/>
                </a:solidFill>
                <a:latin typeface="+mn-lt"/>
                <a:ea typeface="+mn-ea"/>
                <a:cs typeface="+mn-cs"/>
              </a:rPr>
              <a:t>Velocity-resolved observations of [C ii] are the most powerful technique available to disentangle the emission produced by</a:t>
            </a:r>
          </a:p>
          <a:p>
            <a:r>
              <a:rPr lang="en-US" sz="1200" b="0" i="0" u="none" strike="noStrike" kern="1200" baseline="0" dirty="0" smtClean="0">
                <a:solidFill>
                  <a:schemeClr val="tx1"/>
                </a:solidFill>
                <a:latin typeface="+mn-lt"/>
                <a:ea typeface="+mn-ea"/>
                <a:cs typeface="+mn-cs"/>
              </a:rPr>
              <a:t>these components. These observations can also be used to trace CO-dark H2 gas and determine the total mass of the ISM.</a:t>
            </a:r>
          </a:p>
          <a:p>
            <a:r>
              <a:rPr lang="en-US" sz="1200" b="0" i="0" u="none" strike="noStrike" kern="1200" baseline="0" dirty="0" smtClean="0">
                <a:solidFill>
                  <a:schemeClr val="tx1"/>
                </a:solidFill>
                <a:latin typeface="+mn-lt"/>
                <a:ea typeface="+mn-ea"/>
                <a:cs typeface="+mn-cs"/>
              </a:rPr>
              <a:t>Methods. The Galactic Observations of Terahertz C+ (GOTC+) project surveys the [C ii] 158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line over the entire Galactic</a:t>
            </a:r>
            <a:endParaRPr lang="en-US" dirty="0"/>
          </a:p>
        </p:txBody>
      </p:sp>
      <p:sp>
        <p:nvSpPr>
          <p:cNvPr id="4" name="Slide Number Placeholder 3"/>
          <p:cNvSpPr>
            <a:spLocks noGrp="1"/>
          </p:cNvSpPr>
          <p:nvPr>
            <p:ph type="sldNum" sz="quarter" idx="10"/>
          </p:nvPr>
        </p:nvSpPr>
        <p:spPr/>
        <p:txBody>
          <a:bodyPr/>
          <a:lstStyle/>
          <a:p>
            <a:fld id="{9872D4C9-9672-B04D-B9B2-FB0D022F1638}" type="slidenum">
              <a:rPr lang="en-US" smtClean="0"/>
              <a:t>11</a:t>
            </a:fld>
            <a:endParaRPr lang="en-US"/>
          </a:p>
        </p:txBody>
      </p:sp>
    </p:spTree>
    <p:extLst>
      <p:ext uri="{BB962C8B-B14F-4D97-AF65-F5344CB8AC3E}">
        <p14:creationId xmlns:p14="http://schemas.microsoft.com/office/powerpoint/2010/main" val="78448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LOCUS : Low Cost Upper Atmosphere</a:t>
            </a:r>
            <a:r>
              <a:rPr lang="en-US" baseline="0" dirty="0" smtClean="0"/>
              <a:t> Sounder</a:t>
            </a:r>
          </a:p>
        </p:txBody>
      </p:sp>
      <p:sp>
        <p:nvSpPr>
          <p:cNvPr id="4" name="Slide Number Placeholder 3"/>
          <p:cNvSpPr>
            <a:spLocks noGrp="1"/>
          </p:cNvSpPr>
          <p:nvPr>
            <p:ph type="sldNum" sz="quarter" idx="10"/>
          </p:nvPr>
        </p:nvSpPr>
        <p:spPr/>
        <p:txBody>
          <a:bodyPr/>
          <a:lstStyle/>
          <a:p>
            <a:fld id="{9872D4C9-9672-B04D-B9B2-FB0D022F1638}" type="slidenum">
              <a:rPr lang="en-US" smtClean="0"/>
              <a:t>13</a:t>
            </a:fld>
            <a:endParaRPr lang="en-US"/>
          </a:p>
        </p:txBody>
      </p:sp>
    </p:spTree>
    <p:extLst>
      <p:ext uri="{BB962C8B-B14F-4D97-AF65-F5344CB8AC3E}">
        <p14:creationId xmlns:p14="http://schemas.microsoft.com/office/powerpoint/2010/main" val="63409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578E378-25B5-EA4D-B64E-BD5FA2190389}" type="datetime1">
              <a:rPr lang="en-GB" smtClean="0"/>
              <a:t>23/09/2014</a:t>
            </a:fld>
            <a:endParaRPr lang="en-US"/>
          </a:p>
        </p:txBody>
      </p:sp>
      <p:sp>
        <p:nvSpPr>
          <p:cNvPr id="5" name="Footer Placeholder 4"/>
          <p:cNvSpPr>
            <a:spLocks noGrp="1"/>
          </p:cNvSpPr>
          <p:nvPr>
            <p:ph type="ftr" sz="quarter" idx="11"/>
          </p:nvPr>
        </p:nvSpPr>
        <p:spPr/>
        <p:txBody>
          <a:bodyPr/>
          <a:lstStyle/>
          <a:p>
            <a:r>
              <a:rPr lang="en-US" smtClean="0"/>
              <a:t>2nd ESA-CAS Workshop </a:t>
            </a:r>
            <a:endParaRPr lang="en-US"/>
          </a:p>
        </p:txBody>
      </p:sp>
      <p:sp>
        <p:nvSpPr>
          <p:cNvPr id="6" name="Slide Number Placeholder 5"/>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44975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C99C030-790F-A740-8264-C722E51609FF}" type="datetime1">
              <a:rPr lang="en-GB" smtClean="0"/>
              <a:t>23/09/2014</a:t>
            </a:fld>
            <a:endParaRPr lang="en-US"/>
          </a:p>
        </p:txBody>
      </p:sp>
      <p:sp>
        <p:nvSpPr>
          <p:cNvPr id="5" name="Footer Placeholder 4"/>
          <p:cNvSpPr>
            <a:spLocks noGrp="1"/>
          </p:cNvSpPr>
          <p:nvPr>
            <p:ph type="ftr" sz="quarter" idx="11"/>
          </p:nvPr>
        </p:nvSpPr>
        <p:spPr/>
        <p:txBody>
          <a:bodyPr/>
          <a:lstStyle/>
          <a:p>
            <a:r>
              <a:rPr lang="en-US" smtClean="0"/>
              <a:t>2nd ESA-CAS Workshop </a:t>
            </a:r>
            <a:endParaRPr lang="en-US"/>
          </a:p>
        </p:txBody>
      </p:sp>
      <p:sp>
        <p:nvSpPr>
          <p:cNvPr id="6" name="Slide Number Placeholder 5"/>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77634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3126EA3-945A-464E-A2FE-2A895767E6F4}" type="datetime1">
              <a:rPr lang="en-GB" smtClean="0"/>
              <a:t>23/09/2014</a:t>
            </a:fld>
            <a:endParaRPr lang="en-US"/>
          </a:p>
        </p:txBody>
      </p:sp>
      <p:sp>
        <p:nvSpPr>
          <p:cNvPr id="5" name="Footer Placeholder 4"/>
          <p:cNvSpPr>
            <a:spLocks noGrp="1"/>
          </p:cNvSpPr>
          <p:nvPr>
            <p:ph type="ftr" sz="quarter" idx="11"/>
          </p:nvPr>
        </p:nvSpPr>
        <p:spPr/>
        <p:txBody>
          <a:bodyPr/>
          <a:lstStyle/>
          <a:p>
            <a:r>
              <a:rPr lang="en-US" smtClean="0"/>
              <a:t>2nd ESA-CAS Workshop </a:t>
            </a:r>
            <a:endParaRPr lang="en-US"/>
          </a:p>
        </p:txBody>
      </p:sp>
      <p:sp>
        <p:nvSpPr>
          <p:cNvPr id="6" name="Slide Number Placeholder 5"/>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196560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D6802C7-97B8-2544-A0A7-A0C6E3DC3182}" type="datetime1">
              <a:rPr lang="en-GB" smtClean="0"/>
              <a:t>23/09/2014</a:t>
            </a:fld>
            <a:endParaRPr lang="en-US"/>
          </a:p>
        </p:txBody>
      </p:sp>
      <p:sp>
        <p:nvSpPr>
          <p:cNvPr id="5" name="Footer Placeholder 4"/>
          <p:cNvSpPr>
            <a:spLocks noGrp="1"/>
          </p:cNvSpPr>
          <p:nvPr>
            <p:ph type="ftr" sz="quarter" idx="11"/>
          </p:nvPr>
        </p:nvSpPr>
        <p:spPr/>
        <p:txBody>
          <a:bodyPr/>
          <a:lstStyle/>
          <a:p>
            <a:r>
              <a:rPr lang="en-US" smtClean="0"/>
              <a:t>2nd ESA-CAS Workshop </a:t>
            </a:r>
            <a:endParaRPr lang="en-US"/>
          </a:p>
        </p:txBody>
      </p:sp>
      <p:sp>
        <p:nvSpPr>
          <p:cNvPr id="6" name="Slide Number Placeholder 5"/>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44163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65AA2AA0-AE0E-7548-A31D-3A76AE732073}" type="datetime1">
              <a:rPr lang="en-GB" smtClean="0"/>
              <a:t>23/09/2014</a:t>
            </a:fld>
            <a:endParaRPr lang="en-US"/>
          </a:p>
        </p:txBody>
      </p:sp>
      <p:sp>
        <p:nvSpPr>
          <p:cNvPr id="5" name="Footer Placeholder 4"/>
          <p:cNvSpPr>
            <a:spLocks noGrp="1"/>
          </p:cNvSpPr>
          <p:nvPr>
            <p:ph type="ftr" sz="quarter" idx="11"/>
          </p:nvPr>
        </p:nvSpPr>
        <p:spPr/>
        <p:txBody>
          <a:bodyPr/>
          <a:lstStyle/>
          <a:p>
            <a:r>
              <a:rPr lang="en-US" smtClean="0"/>
              <a:t>2nd ESA-CAS Workshop </a:t>
            </a:r>
            <a:endParaRPr lang="en-US"/>
          </a:p>
        </p:txBody>
      </p:sp>
      <p:sp>
        <p:nvSpPr>
          <p:cNvPr id="6" name="Slide Number Placeholder 5"/>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257287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528D8D7-F43A-BE4C-865B-E18673529BA0}" type="datetime1">
              <a:rPr lang="en-GB" smtClean="0"/>
              <a:t>23/09/2014</a:t>
            </a:fld>
            <a:endParaRPr lang="en-US"/>
          </a:p>
        </p:txBody>
      </p:sp>
      <p:sp>
        <p:nvSpPr>
          <p:cNvPr id="6" name="Footer Placeholder 5"/>
          <p:cNvSpPr>
            <a:spLocks noGrp="1"/>
          </p:cNvSpPr>
          <p:nvPr>
            <p:ph type="ftr" sz="quarter" idx="11"/>
          </p:nvPr>
        </p:nvSpPr>
        <p:spPr/>
        <p:txBody>
          <a:bodyPr/>
          <a:lstStyle/>
          <a:p>
            <a:r>
              <a:rPr lang="en-US" smtClean="0"/>
              <a:t>2nd ESA-CAS Workshop </a:t>
            </a:r>
            <a:endParaRPr lang="en-US"/>
          </a:p>
        </p:txBody>
      </p:sp>
      <p:sp>
        <p:nvSpPr>
          <p:cNvPr id="7" name="Slide Number Placeholder 6"/>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3152387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FC2F261-D317-3646-BF00-1839A52881E6}" type="datetime1">
              <a:rPr lang="en-GB" smtClean="0"/>
              <a:t>23/09/2014</a:t>
            </a:fld>
            <a:endParaRPr lang="en-US"/>
          </a:p>
        </p:txBody>
      </p:sp>
      <p:sp>
        <p:nvSpPr>
          <p:cNvPr id="8" name="Footer Placeholder 7"/>
          <p:cNvSpPr>
            <a:spLocks noGrp="1"/>
          </p:cNvSpPr>
          <p:nvPr>
            <p:ph type="ftr" sz="quarter" idx="11"/>
          </p:nvPr>
        </p:nvSpPr>
        <p:spPr/>
        <p:txBody>
          <a:bodyPr/>
          <a:lstStyle/>
          <a:p>
            <a:r>
              <a:rPr lang="en-US" smtClean="0"/>
              <a:t>2nd ESA-CAS Workshop </a:t>
            </a:r>
            <a:endParaRPr lang="en-US"/>
          </a:p>
        </p:txBody>
      </p:sp>
      <p:sp>
        <p:nvSpPr>
          <p:cNvPr id="9" name="Slide Number Placeholder 8"/>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3175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B097464-8C28-C849-B12C-CFFD9FB95BC2}" type="datetime1">
              <a:rPr lang="en-GB" smtClean="0"/>
              <a:t>23/09/2014</a:t>
            </a:fld>
            <a:endParaRPr lang="en-US"/>
          </a:p>
        </p:txBody>
      </p:sp>
      <p:sp>
        <p:nvSpPr>
          <p:cNvPr id="4" name="Footer Placeholder 3"/>
          <p:cNvSpPr>
            <a:spLocks noGrp="1"/>
          </p:cNvSpPr>
          <p:nvPr>
            <p:ph type="ftr" sz="quarter" idx="11"/>
          </p:nvPr>
        </p:nvSpPr>
        <p:spPr/>
        <p:txBody>
          <a:bodyPr/>
          <a:lstStyle/>
          <a:p>
            <a:r>
              <a:rPr lang="en-US" smtClean="0"/>
              <a:t>2nd ESA-CAS Workshop </a:t>
            </a:r>
            <a:endParaRPr lang="en-US"/>
          </a:p>
        </p:txBody>
      </p:sp>
      <p:sp>
        <p:nvSpPr>
          <p:cNvPr id="5" name="Slide Number Placeholder 4"/>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363989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55EF11-004F-EE43-8A29-DDF8A89B72F6}" type="datetime1">
              <a:rPr lang="en-GB" smtClean="0"/>
              <a:t>23/09/2014</a:t>
            </a:fld>
            <a:endParaRPr lang="en-US"/>
          </a:p>
        </p:txBody>
      </p:sp>
      <p:sp>
        <p:nvSpPr>
          <p:cNvPr id="3" name="Footer Placeholder 2"/>
          <p:cNvSpPr>
            <a:spLocks noGrp="1"/>
          </p:cNvSpPr>
          <p:nvPr>
            <p:ph type="ftr" sz="quarter" idx="11"/>
          </p:nvPr>
        </p:nvSpPr>
        <p:spPr/>
        <p:txBody>
          <a:bodyPr/>
          <a:lstStyle/>
          <a:p>
            <a:r>
              <a:rPr lang="en-US" smtClean="0"/>
              <a:t>2nd ESA-CAS Workshop </a:t>
            </a:r>
            <a:endParaRPr lang="en-US"/>
          </a:p>
        </p:txBody>
      </p:sp>
      <p:sp>
        <p:nvSpPr>
          <p:cNvPr id="4" name="Slide Number Placeholder 3"/>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423877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3D0736E-AD13-9945-A70F-9966F452E681}" type="datetime1">
              <a:rPr lang="en-GB" smtClean="0"/>
              <a:t>23/09/2014</a:t>
            </a:fld>
            <a:endParaRPr lang="en-US"/>
          </a:p>
        </p:txBody>
      </p:sp>
      <p:sp>
        <p:nvSpPr>
          <p:cNvPr id="6" name="Footer Placeholder 5"/>
          <p:cNvSpPr>
            <a:spLocks noGrp="1"/>
          </p:cNvSpPr>
          <p:nvPr>
            <p:ph type="ftr" sz="quarter" idx="11"/>
          </p:nvPr>
        </p:nvSpPr>
        <p:spPr/>
        <p:txBody>
          <a:bodyPr/>
          <a:lstStyle/>
          <a:p>
            <a:r>
              <a:rPr lang="en-US" smtClean="0"/>
              <a:t>2nd ESA-CAS Workshop </a:t>
            </a:r>
            <a:endParaRPr lang="en-US"/>
          </a:p>
        </p:txBody>
      </p:sp>
      <p:sp>
        <p:nvSpPr>
          <p:cNvPr id="7" name="Slide Number Placeholder 6"/>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3053864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878CFB6-2CE8-1645-B0E4-A94EFD67A62E}" type="datetime1">
              <a:rPr lang="en-GB" smtClean="0"/>
              <a:t>23/09/2014</a:t>
            </a:fld>
            <a:endParaRPr lang="en-US"/>
          </a:p>
        </p:txBody>
      </p:sp>
      <p:sp>
        <p:nvSpPr>
          <p:cNvPr id="6" name="Footer Placeholder 5"/>
          <p:cNvSpPr>
            <a:spLocks noGrp="1"/>
          </p:cNvSpPr>
          <p:nvPr>
            <p:ph type="ftr" sz="quarter" idx="11"/>
          </p:nvPr>
        </p:nvSpPr>
        <p:spPr/>
        <p:txBody>
          <a:bodyPr/>
          <a:lstStyle/>
          <a:p>
            <a:r>
              <a:rPr lang="en-US" smtClean="0"/>
              <a:t>2nd ESA-CAS Workshop </a:t>
            </a:r>
            <a:endParaRPr lang="en-US"/>
          </a:p>
        </p:txBody>
      </p:sp>
      <p:sp>
        <p:nvSpPr>
          <p:cNvPr id="7" name="Slide Number Placeholder 6"/>
          <p:cNvSpPr>
            <a:spLocks noGrp="1"/>
          </p:cNvSpPr>
          <p:nvPr>
            <p:ph type="sldNum" sz="quarter" idx="12"/>
          </p:nvPr>
        </p:nvSpPr>
        <p:spPr/>
        <p:txBody>
          <a:bodyPr/>
          <a:lstStyle/>
          <a:p>
            <a:fld id="{B670E4B5-F82F-D24E-8178-68564115F274}" type="slidenum">
              <a:rPr lang="en-US" smtClean="0"/>
              <a:t>‹#›</a:t>
            </a:fld>
            <a:endParaRPr lang="en-US"/>
          </a:p>
        </p:txBody>
      </p:sp>
    </p:spTree>
    <p:extLst>
      <p:ext uri="{BB962C8B-B14F-4D97-AF65-F5344CB8AC3E}">
        <p14:creationId xmlns:p14="http://schemas.microsoft.com/office/powerpoint/2010/main" val="2221846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2B94F-5C3E-C64A-ABD4-544E0EC9C2BD}" type="datetime1">
              <a:rPr lang="en-GB" smtClean="0"/>
              <a:t>23/09/2014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2nd ESA-CAS Workshop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0E4B5-F82F-D24E-8178-68564115F274}" type="slidenum">
              <a:rPr lang="en-US" smtClean="0"/>
              <a:t>‹#›</a:t>
            </a:fld>
            <a:endParaRPr lang="en-US"/>
          </a:p>
        </p:txBody>
      </p:sp>
    </p:spTree>
    <p:extLst>
      <p:ext uri="{BB962C8B-B14F-4D97-AF65-F5344CB8AC3E}">
        <p14:creationId xmlns:p14="http://schemas.microsoft.com/office/powerpoint/2010/main" val="2509609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emf"/><Relationship Id="rId7" Type="http://schemas.openxmlformats.org/officeDocument/2006/relationships/image" Target="../media/image5.png"/><Relationship Id="rId8" Type="http://schemas.openxmlformats.org/officeDocument/2006/relationships/image" Target="../media/image6.gi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g"/><Relationship Id="rId3"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png"/><Relationship Id="rId6"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55.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png"/><Relationship Id="rId5"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DamevsPlanck_SuperimposedDameOutlined_im8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47750"/>
            <a:ext cx="8345488"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98903" y="188248"/>
            <a:ext cx="7750840" cy="1200329"/>
          </a:xfrm>
          <a:prstGeom prst="rect">
            <a:avLst/>
          </a:prstGeom>
          <a:noFill/>
        </p:spPr>
        <p:txBody>
          <a:bodyPr wrap="none" rtlCol="0">
            <a:spAutoFit/>
          </a:bodyPr>
          <a:lstStyle/>
          <a:p>
            <a:pPr algn="ctr"/>
            <a:r>
              <a:rPr lang="en-US" sz="3600" dirty="0" smtClean="0">
                <a:solidFill>
                  <a:srgbClr val="FFFF00"/>
                </a:solidFill>
                <a:latin typeface="Chalkboard"/>
                <a:cs typeface="Chalkboard"/>
              </a:rPr>
              <a:t>Far-Infrared Spectroscopic Explorer</a:t>
            </a:r>
          </a:p>
          <a:p>
            <a:pPr algn="ctr"/>
            <a:r>
              <a:rPr lang="en-US" sz="3600" dirty="0" smtClean="0">
                <a:solidFill>
                  <a:srgbClr val="FFFF00"/>
                </a:solidFill>
                <a:latin typeface="Chalkboard"/>
                <a:cs typeface="Chalkboard"/>
              </a:rPr>
              <a:t>- FIRSPEX - </a:t>
            </a:r>
            <a:endParaRPr lang="en-US" sz="3600" dirty="0">
              <a:solidFill>
                <a:srgbClr val="FFFF00"/>
              </a:solidFill>
              <a:latin typeface="Chalkboard"/>
              <a:cs typeface="Chalkboard"/>
            </a:endParaRPr>
          </a:p>
        </p:txBody>
      </p:sp>
      <p:sp>
        <p:nvSpPr>
          <p:cNvPr id="3" name="Footer Placeholder 2"/>
          <p:cNvSpPr>
            <a:spLocks noGrp="1"/>
          </p:cNvSpPr>
          <p:nvPr>
            <p:ph type="ftr" sz="quarter" idx="11"/>
          </p:nvPr>
        </p:nvSpPr>
        <p:spPr/>
        <p:txBody>
          <a:bodyPr/>
          <a:lstStyle/>
          <a:p>
            <a:r>
              <a:rPr lang="en-US" smtClean="0"/>
              <a:t>2nd ESA-CAS Workshop </a:t>
            </a:r>
            <a:endParaRPr lang="en-US"/>
          </a:p>
        </p:txBody>
      </p:sp>
      <p:sp>
        <p:nvSpPr>
          <p:cNvPr id="5" name="TextBox 4"/>
          <p:cNvSpPr txBox="1"/>
          <p:nvPr/>
        </p:nvSpPr>
        <p:spPr>
          <a:xfrm>
            <a:off x="457200" y="1679949"/>
            <a:ext cx="8345488" cy="3190617"/>
          </a:xfrm>
          <a:prstGeom prst="rect">
            <a:avLst/>
          </a:prstGeom>
          <a:noFill/>
        </p:spPr>
        <p:txBody>
          <a:bodyPr wrap="square" rtlCol="0">
            <a:spAutoFit/>
          </a:bodyPr>
          <a:lstStyle/>
          <a:p>
            <a:pPr algn="ctr"/>
            <a:r>
              <a:rPr lang="en-US" sz="2800" dirty="0" smtClean="0">
                <a:solidFill>
                  <a:srgbClr val="FFFF00"/>
                </a:solidFill>
                <a:latin typeface="Chalkboard"/>
                <a:cs typeface="Chalkboard"/>
              </a:rPr>
              <a:t>PIs: D</a:t>
            </a:r>
            <a:r>
              <a:rPr lang="en-US" sz="2800" dirty="0" smtClean="0">
                <a:solidFill>
                  <a:srgbClr val="FFFF00"/>
                </a:solidFill>
                <a:latin typeface="Chalkboard"/>
                <a:cs typeface="Chalkboard"/>
              </a:rPr>
              <a:t>. </a:t>
            </a:r>
            <a:r>
              <a:rPr lang="en-US" sz="2800" dirty="0" smtClean="0">
                <a:solidFill>
                  <a:srgbClr val="FFFF00"/>
                </a:solidFill>
                <a:latin typeface="Chalkboard"/>
                <a:cs typeface="Chalkboard"/>
              </a:rPr>
              <a:t>Rigopoulou</a:t>
            </a:r>
            <a:r>
              <a:rPr lang="en-US" sz="2800" baseline="30000" dirty="0" smtClean="0">
                <a:solidFill>
                  <a:srgbClr val="FFFF00"/>
                </a:solidFill>
                <a:latin typeface="Chalkboard"/>
                <a:cs typeface="Chalkboard"/>
              </a:rPr>
              <a:t>1,2</a:t>
            </a:r>
            <a:r>
              <a:rPr lang="en-US" sz="2800" dirty="0" smtClean="0">
                <a:solidFill>
                  <a:srgbClr val="FFFF00"/>
                </a:solidFill>
                <a:latin typeface="Chalkboard"/>
                <a:cs typeface="Chalkboard"/>
              </a:rPr>
              <a:t> </a:t>
            </a:r>
            <a:r>
              <a:rPr lang="en-US" sz="2800" dirty="0" smtClean="0">
                <a:solidFill>
                  <a:srgbClr val="FFFF00"/>
                </a:solidFill>
                <a:latin typeface="Chalkboard"/>
                <a:cs typeface="Chalkboard"/>
              </a:rPr>
              <a:t>&amp; </a:t>
            </a:r>
            <a:r>
              <a:rPr lang="en-US" sz="2800" dirty="0" smtClean="0">
                <a:solidFill>
                  <a:srgbClr val="FFFF00"/>
                </a:solidFill>
                <a:latin typeface="Chalkboard"/>
                <a:cs typeface="Chalkboard"/>
              </a:rPr>
              <a:t> J</a:t>
            </a:r>
            <a:r>
              <a:rPr lang="en-US" sz="2800" dirty="0" smtClean="0">
                <a:solidFill>
                  <a:srgbClr val="FFFF00"/>
                </a:solidFill>
                <a:latin typeface="Chalkboard"/>
                <a:cs typeface="Chalkboard"/>
              </a:rPr>
              <a:t>-S. </a:t>
            </a:r>
            <a:r>
              <a:rPr lang="en-US" sz="2800" dirty="0" smtClean="0">
                <a:solidFill>
                  <a:srgbClr val="FFFF00"/>
                </a:solidFill>
                <a:latin typeface="Chalkboard"/>
                <a:cs typeface="Chalkboard"/>
              </a:rPr>
              <a:t>Huang</a:t>
            </a:r>
            <a:r>
              <a:rPr lang="en-US" sz="2800" baseline="30000" dirty="0" smtClean="0">
                <a:solidFill>
                  <a:srgbClr val="FFFF00"/>
                </a:solidFill>
                <a:latin typeface="Chalkboard"/>
                <a:cs typeface="Chalkboard"/>
              </a:rPr>
              <a:t>3</a:t>
            </a:r>
          </a:p>
          <a:p>
            <a:pPr algn="ctr"/>
            <a:endParaRPr lang="en-US" sz="2000" baseline="30000" dirty="0" smtClean="0">
              <a:solidFill>
                <a:srgbClr val="FFFF00"/>
              </a:solidFill>
              <a:latin typeface="Chalkboard"/>
              <a:cs typeface="Chalkboard"/>
            </a:endParaRPr>
          </a:p>
          <a:p>
            <a:pPr algn="ctr"/>
            <a:r>
              <a:rPr lang="en-US" sz="2000" baseline="30000" dirty="0" smtClean="0">
                <a:solidFill>
                  <a:srgbClr val="FFFF00"/>
                </a:solidFill>
                <a:latin typeface="Chalkboard"/>
                <a:cs typeface="Chalkboard"/>
              </a:rPr>
              <a:t>1</a:t>
            </a:r>
            <a:r>
              <a:rPr lang="en-US" sz="2000" dirty="0" smtClean="0">
                <a:solidFill>
                  <a:srgbClr val="FFFF00"/>
                </a:solidFill>
                <a:latin typeface="Chalkboard"/>
                <a:cs typeface="Chalkboard"/>
              </a:rPr>
              <a:t>University of Oxford, </a:t>
            </a:r>
            <a:r>
              <a:rPr lang="en-US" sz="2000" baseline="30000" dirty="0" smtClean="0">
                <a:solidFill>
                  <a:srgbClr val="FFFF00"/>
                </a:solidFill>
                <a:latin typeface="Chalkboard"/>
                <a:cs typeface="Chalkboard"/>
              </a:rPr>
              <a:t>2</a:t>
            </a:r>
            <a:r>
              <a:rPr lang="en-US" sz="2000" dirty="0" smtClean="0">
                <a:solidFill>
                  <a:srgbClr val="FFFF00"/>
                </a:solidFill>
                <a:latin typeface="Chalkboard"/>
                <a:cs typeface="Chalkboard"/>
              </a:rPr>
              <a:t>RAL Space</a:t>
            </a:r>
          </a:p>
          <a:p>
            <a:pPr algn="ctr"/>
            <a:r>
              <a:rPr lang="en-US" sz="2000" baseline="30000" dirty="0" smtClean="0">
                <a:solidFill>
                  <a:srgbClr val="FFFF00"/>
                </a:solidFill>
                <a:latin typeface="Chalkboard"/>
                <a:cs typeface="Chalkboard"/>
              </a:rPr>
              <a:t>3</a:t>
            </a:r>
            <a:r>
              <a:rPr lang="en-US" sz="2000" dirty="0" smtClean="0">
                <a:solidFill>
                  <a:srgbClr val="FFFF00"/>
                </a:solidFill>
                <a:latin typeface="Chalkboard"/>
                <a:cs typeface="Chalkboard"/>
              </a:rPr>
              <a:t>CAS-NAOC, Beijing</a:t>
            </a:r>
            <a:endParaRPr lang="en-US" sz="2000" dirty="0" smtClean="0">
              <a:solidFill>
                <a:srgbClr val="FFFF00"/>
              </a:solidFill>
              <a:latin typeface="Chalkboard"/>
              <a:cs typeface="Chalkboard"/>
            </a:endParaRPr>
          </a:p>
          <a:p>
            <a:pPr algn="ctr"/>
            <a:endParaRPr lang="en-US" sz="2400" dirty="0" smtClean="0">
              <a:solidFill>
                <a:srgbClr val="FFFF00"/>
              </a:solidFill>
              <a:latin typeface="Chalkboard"/>
              <a:cs typeface="Chalkboard"/>
            </a:endParaRPr>
          </a:p>
          <a:p>
            <a:pPr algn="ctr"/>
            <a:endParaRPr lang="en-US" sz="2400" dirty="0" smtClean="0">
              <a:solidFill>
                <a:srgbClr val="FFFF00"/>
              </a:solidFill>
              <a:latin typeface="Chalkboard"/>
              <a:cs typeface="Chalkboard"/>
            </a:endParaRPr>
          </a:p>
          <a:p>
            <a:pPr algn="ctr"/>
            <a:endParaRPr lang="en-US" sz="2400" dirty="0" smtClean="0">
              <a:solidFill>
                <a:srgbClr val="FFFF00"/>
              </a:solidFill>
              <a:latin typeface="Chalkboard"/>
              <a:cs typeface="Chalkboard"/>
            </a:endParaRPr>
          </a:p>
          <a:p>
            <a:pPr algn="ctr"/>
            <a:endParaRPr lang="en-US" sz="2400" dirty="0" smtClean="0">
              <a:solidFill>
                <a:srgbClr val="FFFF00"/>
              </a:solidFill>
              <a:latin typeface="Chalkboard"/>
              <a:cs typeface="Chalkboard"/>
            </a:endParaRPr>
          </a:p>
          <a:p>
            <a:pPr algn="ctr"/>
            <a:r>
              <a:rPr lang="en-US" sz="2400" dirty="0" smtClean="0">
                <a:solidFill>
                  <a:srgbClr val="FFFF00"/>
                </a:solidFill>
                <a:latin typeface="Chalkboard"/>
                <a:cs typeface="Chalkboard"/>
              </a:rPr>
              <a:t>On behalf of the FIRSPEX Consortium</a:t>
            </a:r>
          </a:p>
        </p:txBody>
      </p:sp>
      <p:pic>
        <p:nvPicPr>
          <p:cNvPr id="6" name="Picture 5" descr="cn75toplogo.jpg"/>
          <p:cNvPicPr>
            <a:picLocks/>
          </p:cNvPicPr>
          <p:nvPr/>
        </p:nvPicPr>
        <p:blipFill>
          <a:blip r:embed="rId4">
            <a:extLst>
              <a:ext uri="{28A0092B-C50C-407E-A947-70E740481C1C}">
                <a14:useLocalDpi xmlns:a14="http://schemas.microsoft.com/office/drawing/2010/main" val="0"/>
              </a:ext>
            </a:extLst>
          </a:blip>
          <a:stretch>
            <a:fillRect/>
          </a:stretch>
        </p:blipFill>
        <p:spPr>
          <a:xfrm>
            <a:off x="5448300" y="5816600"/>
            <a:ext cx="3354388" cy="488950"/>
          </a:xfrm>
          <a:prstGeom prst="rect">
            <a:avLst/>
          </a:prstGeom>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8702" y="29415744"/>
            <a:ext cx="3048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1102" y="29568144"/>
            <a:ext cx="3048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0" y="5688986"/>
            <a:ext cx="1880974" cy="569756"/>
          </a:xfrm>
          <a:prstGeom prst="rect">
            <a:avLst/>
          </a:prstGeom>
        </p:spPr>
      </p:pic>
      <p:pic>
        <p:nvPicPr>
          <p:cNvPr id="11" name="Picture 10"/>
          <p:cNvPicPr>
            <a:picLocks noChangeAspect="1"/>
          </p:cNvPicPr>
          <p:nvPr/>
        </p:nvPicPr>
        <p:blipFill>
          <a:blip r:embed="rId7"/>
          <a:stretch>
            <a:fillRect/>
          </a:stretch>
        </p:blipFill>
        <p:spPr>
          <a:xfrm>
            <a:off x="3474173" y="28195975"/>
            <a:ext cx="1267469" cy="1224137"/>
          </a:xfrm>
          <a:prstGeom prst="rect">
            <a:avLst/>
          </a:prstGeom>
        </p:spPr>
      </p:pic>
      <p:pic>
        <p:nvPicPr>
          <p:cNvPr id="12" name="Picture 11"/>
          <p:cNvPicPr>
            <a:picLocks noChangeAspect="1"/>
          </p:cNvPicPr>
          <p:nvPr/>
        </p:nvPicPr>
        <p:blipFill>
          <a:blip r:embed="rId7"/>
          <a:stretch>
            <a:fillRect/>
          </a:stretch>
        </p:blipFill>
        <p:spPr>
          <a:xfrm>
            <a:off x="3626573" y="28348375"/>
            <a:ext cx="1267469" cy="1224137"/>
          </a:xfrm>
          <a:prstGeom prst="rect">
            <a:avLst/>
          </a:prstGeom>
        </p:spPr>
      </p:pic>
      <p:pic>
        <p:nvPicPr>
          <p:cNvPr id="13" name="Picture 12"/>
          <p:cNvPicPr>
            <a:picLocks noChangeAspect="1"/>
          </p:cNvPicPr>
          <p:nvPr/>
        </p:nvPicPr>
        <p:blipFill>
          <a:blip r:embed="rId7"/>
          <a:stretch>
            <a:fillRect/>
          </a:stretch>
        </p:blipFill>
        <p:spPr>
          <a:xfrm>
            <a:off x="3778973" y="28500775"/>
            <a:ext cx="1267469" cy="1224137"/>
          </a:xfrm>
          <a:prstGeom prst="rect">
            <a:avLst/>
          </a:prstGeom>
        </p:spPr>
      </p:pic>
      <p:pic>
        <p:nvPicPr>
          <p:cNvPr id="14" name="Picture 13"/>
          <p:cNvPicPr>
            <a:picLocks noChangeAspect="1"/>
          </p:cNvPicPr>
          <p:nvPr/>
        </p:nvPicPr>
        <p:blipFill>
          <a:blip r:embed="rId7"/>
          <a:stretch>
            <a:fillRect/>
          </a:stretch>
        </p:blipFill>
        <p:spPr>
          <a:xfrm>
            <a:off x="3931373" y="28653175"/>
            <a:ext cx="1267469" cy="1224137"/>
          </a:xfrm>
          <a:prstGeom prst="rect">
            <a:avLst/>
          </a:prstGeom>
        </p:spPr>
      </p:pic>
      <p:pic>
        <p:nvPicPr>
          <p:cNvPr id="15" name="Picture 14"/>
          <p:cNvPicPr>
            <a:picLocks noChangeAspect="1"/>
          </p:cNvPicPr>
          <p:nvPr/>
        </p:nvPicPr>
        <p:blipFill>
          <a:blip r:embed="rId7"/>
          <a:stretch>
            <a:fillRect/>
          </a:stretch>
        </p:blipFill>
        <p:spPr>
          <a:xfrm>
            <a:off x="3931373" y="5266420"/>
            <a:ext cx="1115069" cy="1076947"/>
          </a:xfrm>
          <a:prstGeom prst="rect">
            <a:avLst/>
          </a:prstGeom>
        </p:spPr>
      </p:pic>
      <p:sp>
        <p:nvSpPr>
          <p:cNvPr id="7" name="TextBox 6"/>
          <p:cNvSpPr txBox="1"/>
          <p:nvPr/>
        </p:nvSpPr>
        <p:spPr>
          <a:xfrm>
            <a:off x="6718818" y="6407150"/>
            <a:ext cx="2423410" cy="276999"/>
          </a:xfrm>
          <a:prstGeom prst="rect">
            <a:avLst/>
          </a:prstGeom>
          <a:noFill/>
        </p:spPr>
        <p:txBody>
          <a:bodyPr wrap="none" rtlCol="0">
            <a:spAutoFit/>
          </a:bodyPr>
          <a:lstStyle/>
          <a:p>
            <a:r>
              <a:rPr lang="en-US" sz="1200" dirty="0" smtClean="0">
                <a:solidFill>
                  <a:schemeClr val="bg1"/>
                </a:solidFill>
              </a:rPr>
              <a:t>Background image Planck-ESA team</a:t>
            </a:r>
            <a:endParaRPr lang="en-US" sz="1200" dirty="0">
              <a:solidFill>
                <a:schemeClr val="bg1"/>
              </a:solidFill>
            </a:endParaRPr>
          </a:p>
        </p:txBody>
      </p:sp>
      <p:pic>
        <p:nvPicPr>
          <p:cNvPr id="4" name="Picture 3" descr="oxfordlogo.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2574" y="5727212"/>
            <a:ext cx="1718024" cy="533888"/>
          </a:xfrm>
          <a:prstGeom prst="rect">
            <a:avLst/>
          </a:prstGeom>
        </p:spPr>
      </p:pic>
    </p:spTree>
    <p:extLst>
      <p:ext uri="{BB962C8B-B14F-4D97-AF65-F5344CB8AC3E}">
        <p14:creationId xmlns:p14="http://schemas.microsoft.com/office/powerpoint/2010/main" val="19275876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846667" y="1099810"/>
            <a:ext cx="7406071" cy="523220"/>
          </a:xfrm>
          <a:prstGeom prst="rect">
            <a:avLst/>
          </a:prstGeom>
          <a:noFill/>
        </p:spPr>
        <p:txBody>
          <a:bodyPr wrap="none" rtlCol="0">
            <a:spAutoFit/>
          </a:bodyPr>
          <a:lstStyle/>
          <a:p>
            <a:r>
              <a:rPr lang="en-US" sz="2800" dirty="0" smtClean="0">
                <a:solidFill>
                  <a:srgbClr val="FFFF00"/>
                </a:solidFill>
                <a:latin typeface="Chalkboard"/>
                <a:cs typeface="Chalkboard"/>
              </a:rPr>
              <a:t>Balloon-borne Infrared [CII] Explorer (BICE) </a:t>
            </a:r>
            <a:endParaRPr lang="en-US" sz="2800" dirty="0">
              <a:solidFill>
                <a:srgbClr val="FFFF00"/>
              </a:solidFill>
              <a:latin typeface="Chalkboard"/>
              <a:cs typeface="Chalkboard"/>
            </a:endParaRPr>
          </a:p>
        </p:txBody>
      </p:sp>
      <p:pic>
        <p:nvPicPr>
          <p:cNvPr id="4" name="Picture 3"/>
          <p:cNvPicPr>
            <a:picLocks noChangeAspect="1"/>
          </p:cNvPicPr>
          <p:nvPr/>
        </p:nvPicPr>
        <p:blipFill rotWithShape="1">
          <a:blip r:embed="rId3"/>
          <a:srcRect l="6944" r="3750" b="22037"/>
          <a:stretch/>
        </p:blipFill>
        <p:spPr>
          <a:xfrm>
            <a:off x="495300" y="2019300"/>
            <a:ext cx="8166100" cy="1930400"/>
          </a:xfrm>
          <a:prstGeom prst="rect">
            <a:avLst/>
          </a:prstGeom>
        </p:spPr>
      </p:pic>
      <p:sp>
        <p:nvSpPr>
          <p:cNvPr id="5" name="TextBox 4"/>
          <p:cNvSpPr txBox="1"/>
          <p:nvPr/>
        </p:nvSpPr>
        <p:spPr>
          <a:xfrm>
            <a:off x="635000" y="4902200"/>
            <a:ext cx="4641403" cy="830997"/>
          </a:xfrm>
          <a:prstGeom prst="rect">
            <a:avLst/>
          </a:prstGeom>
          <a:noFill/>
        </p:spPr>
        <p:txBody>
          <a:bodyPr wrap="none" rtlCol="0">
            <a:spAutoFit/>
          </a:bodyPr>
          <a:lstStyle/>
          <a:p>
            <a:r>
              <a:rPr lang="en-US" sz="2400" dirty="0" smtClean="0">
                <a:solidFill>
                  <a:srgbClr val="FFFF00"/>
                </a:solidFill>
                <a:latin typeface="Chalkboard"/>
                <a:cs typeface="Chalkboard"/>
              </a:rPr>
              <a:t>angular resolution: 15 </a:t>
            </a:r>
            <a:r>
              <a:rPr lang="en-US" sz="2400" dirty="0" err="1" smtClean="0">
                <a:solidFill>
                  <a:srgbClr val="FFFF00"/>
                </a:solidFill>
                <a:latin typeface="Chalkboard"/>
                <a:cs typeface="Chalkboard"/>
              </a:rPr>
              <a:t>arcmin</a:t>
            </a:r>
            <a:r>
              <a:rPr lang="en-US" sz="2400" dirty="0" smtClean="0">
                <a:solidFill>
                  <a:srgbClr val="FFFF00"/>
                </a:solidFill>
                <a:latin typeface="Chalkboard"/>
                <a:cs typeface="Chalkboard"/>
              </a:rPr>
              <a:t> </a:t>
            </a:r>
          </a:p>
          <a:p>
            <a:r>
              <a:rPr lang="en-US" sz="2400" dirty="0">
                <a:solidFill>
                  <a:srgbClr val="FFFF00"/>
                </a:solidFill>
                <a:latin typeface="Chalkboard"/>
                <a:cs typeface="Chalkboard"/>
              </a:rPr>
              <a:t>s</a:t>
            </a:r>
            <a:r>
              <a:rPr lang="en-US" sz="2400" dirty="0" smtClean="0">
                <a:solidFill>
                  <a:srgbClr val="FFFF00"/>
                </a:solidFill>
                <a:latin typeface="Chalkboard"/>
                <a:cs typeface="Chalkboard"/>
              </a:rPr>
              <a:t>pectral resolution : 175 km/sec</a:t>
            </a:r>
            <a:endParaRPr lang="en-US" sz="2400" dirty="0">
              <a:solidFill>
                <a:srgbClr val="FFFF00"/>
              </a:solidFill>
              <a:latin typeface="Chalkboard"/>
              <a:cs typeface="Chalkboard"/>
            </a:endParaRPr>
          </a:p>
        </p:txBody>
      </p:sp>
      <p:sp>
        <p:nvSpPr>
          <p:cNvPr id="6" name="Rectangle 5"/>
          <p:cNvSpPr/>
          <p:nvPr/>
        </p:nvSpPr>
        <p:spPr>
          <a:xfrm>
            <a:off x="2603500" y="3949700"/>
            <a:ext cx="3619500" cy="431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Galactic Longitude in degrees</a:t>
            </a:r>
            <a:endParaRPr lang="en-US" dirty="0">
              <a:solidFill>
                <a:schemeClr val="tx1"/>
              </a:solidFill>
            </a:endParaRPr>
          </a:p>
        </p:txBody>
      </p:sp>
      <p:sp>
        <p:nvSpPr>
          <p:cNvPr id="7" name="TextBox 6"/>
          <p:cNvSpPr txBox="1"/>
          <p:nvPr/>
        </p:nvSpPr>
        <p:spPr>
          <a:xfrm>
            <a:off x="635000" y="5930900"/>
            <a:ext cx="2300630" cy="338554"/>
          </a:xfrm>
          <a:prstGeom prst="rect">
            <a:avLst/>
          </a:prstGeom>
          <a:noFill/>
        </p:spPr>
        <p:txBody>
          <a:bodyPr wrap="none" rtlCol="0">
            <a:spAutoFit/>
          </a:bodyPr>
          <a:lstStyle/>
          <a:p>
            <a:r>
              <a:rPr lang="en-US" sz="1600" dirty="0" smtClean="0">
                <a:solidFill>
                  <a:srgbClr val="FFFF00"/>
                </a:solidFill>
                <a:latin typeface="Chalkboard"/>
                <a:cs typeface="Chalkboard"/>
              </a:rPr>
              <a:t>Nakagawa et al. (1998)</a:t>
            </a:r>
            <a:endParaRPr lang="en-US" sz="1600" dirty="0">
              <a:solidFill>
                <a:srgbClr val="FFFF00"/>
              </a:solidFill>
              <a:latin typeface="Chalkboard"/>
              <a:cs typeface="Chalkboard"/>
            </a:endParaRPr>
          </a:p>
        </p:txBody>
      </p:sp>
    </p:spTree>
    <p:extLst>
      <p:ext uri="{BB962C8B-B14F-4D97-AF65-F5344CB8AC3E}">
        <p14:creationId xmlns:p14="http://schemas.microsoft.com/office/powerpoint/2010/main" val="7369125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381000" y="368300"/>
            <a:ext cx="8097088" cy="954107"/>
          </a:xfrm>
          <a:prstGeom prst="rect">
            <a:avLst/>
          </a:prstGeom>
          <a:noFill/>
        </p:spPr>
        <p:txBody>
          <a:bodyPr wrap="none" rtlCol="0">
            <a:spAutoFit/>
          </a:bodyPr>
          <a:lstStyle/>
          <a:p>
            <a:pPr algn="ctr"/>
            <a:r>
              <a:rPr lang="en-US" sz="2800" dirty="0" smtClean="0">
                <a:solidFill>
                  <a:srgbClr val="FFFF00"/>
                </a:solidFill>
                <a:latin typeface="Chalkboard"/>
                <a:cs typeface="Chalkboard"/>
              </a:rPr>
              <a:t>The Herschel-HIFI survey of [CII] in the Galaxy</a:t>
            </a:r>
          </a:p>
          <a:p>
            <a:pPr algn="ctr"/>
            <a:r>
              <a:rPr lang="en-US" sz="2800" dirty="0" smtClean="0">
                <a:solidFill>
                  <a:srgbClr val="FFFF00"/>
                </a:solidFill>
                <a:latin typeface="Chalkboard"/>
                <a:cs typeface="Chalkboard"/>
              </a:rPr>
              <a:t>(the GOT C</a:t>
            </a:r>
            <a:r>
              <a:rPr lang="en-US" sz="2800" baseline="30000" dirty="0" smtClean="0">
                <a:solidFill>
                  <a:srgbClr val="FFFF00"/>
                </a:solidFill>
                <a:latin typeface="Chalkboard"/>
                <a:cs typeface="Chalkboard"/>
              </a:rPr>
              <a:t>+</a:t>
            </a:r>
            <a:r>
              <a:rPr lang="en-US" sz="2800" dirty="0" smtClean="0">
                <a:solidFill>
                  <a:srgbClr val="FFFF00"/>
                </a:solidFill>
                <a:latin typeface="Chalkboard"/>
                <a:cs typeface="Chalkboard"/>
              </a:rPr>
              <a:t> team)</a:t>
            </a:r>
            <a:endParaRPr lang="en-US" sz="2800" dirty="0">
              <a:solidFill>
                <a:srgbClr val="FFFF00"/>
              </a:solidFill>
              <a:latin typeface="Chalkboard"/>
              <a:cs typeface="Chalkboard"/>
            </a:endParaRPr>
          </a:p>
        </p:txBody>
      </p:sp>
      <p:sp>
        <p:nvSpPr>
          <p:cNvPr id="4" name="TextBox 3"/>
          <p:cNvSpPr txBox="1"/>
          <p:nvPr/>
        </p:nvSpPr>
        <p:spPr>
          <a:xfrm>
            <a:off x="596900" y="1366103"/>
            <a:ext cx="7340471" cy="461665"/>
          </a:xfrm>
          <a:prstGeom prst="rect">
            <a:avLst/>
          </a:prstGeom>
          <a:noFill/>
        </p:spPr>
        <p:txBody>
          <a:bodyPr wrap="none" rtlCol="0">
            <a:spAutoFit/>
          </a:bodyPr>
          <a:lstStyle/>
          <a:p>
            <a:r>
              <a:rPr lang="en-US" sz="2400" dirty="0" smtClean="0">
                <a:solidFill>
                  <a:srgbClr val="FFFF00"/>
                </a:solidFill>
                <a:latin typeface="Chalkboard"/>
                <a:cs typeface="Chalkboard"/>
              </a:rPr>
              <a:t>Galactic Plane and Galactic Central Regions Survey</a:t>
            </a:r>
            <a:endParaRPr lang="en-US" sz="2400" dirty="0">
              <a:solidFill>
                <a:srgbClr val="FFFF00"/>
              </a:solidFill>
              <a:latin typeface="Chalkboard"/>
              <a:cs typeface="Chalkboard"/>
            </a:endParaRPr>
          </a:p>
        </p:txBody>
      </p:sp>
      <p:grpSp>
        <p:nvGrpSpPr>
          <p:cNvPr id="7" name="Group 6"/>
          <p:cNvGrpSpPr/>
          <p:nvPr/>
        </p:nvGrpSpPr>
        <p:grpSpPr>
          <a:xfrm>
            <a:off x="4533900" y="2093335"/>
            <a:ext cx="4462557" cy="4074826"/>
            <a:chOff x="4406900" y="2093335"/>
            <a:chExt cx="4462557" cy="4074826"/>
          </a:xfrm>
        </p:grpSpPr>
        <p:pic>
          <p:nvPicPr>
            <p:cNvPr id="5" name="Picture 4"/>
            <p:cNvPicPr>
              <a:picLocks noChangeAspect="1"/>
            </p:cNvPicPr>
            <p:nvPr/>
          </p:nvPicPr>
          <p:blipFill>
            <a:blip r:embed="rId3"/>
            <a:stretch>
              <a:fillRect/>
            </a:stretch>
          </p:blipFill>
          <p:spPr>
            <a:xfrm>
              <a:off x="4406900" y="2093335"/>
              <a:ext cx="4462557" cy="4074826"/>
            </a:xfrm>
            <a:prstGeom prst="rect">
              <a:avLst/>
            </a:prstGeom>
          </p:spPr>
        </p:pic>
        <p:sp>
          <p:nvSpPr>
            <p:cNvPr id="6" name="Rectangle 5"/>
            <p:cNvSpPr/>
            <p:nvPr/>
          </p:nvSpPr>
          <p:spPr>
            <a:xfrm>
              <a:off x="4406900" y="2093335"/>
              <a:ext cx="127000" cy="7006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215900" y="2332335"/>
            <a:ext cx="4033768" cy="923330"/>
          </a:xfrm>
          <a:prstGeom prst="rect">
            <a:avLst/>
          </a:prstGeom>
          <a:noFill/>
        </p:spPr>
        <p:txBody>
          <a:bodyPr wrap="none" rtlCol="0">
            <a:spAutoFit/>
          </a:bodyPr>
          <a:lstStyle/>
          <a:p>
            <a:r>
              <a:rPr lang="en-US" dirty="0" smtClean="0">
                <a:solidFill>
                  <a:srgbClr val="FFFF00"/>
                </a:solidFill>
                <a:latin typeface="Chalkboard"/>
                <a:cs typeface="Chalkboard"/>
              </a:rPr>
              <a:t>[CII] emission in the Galaxy mostly</a:t>
            </a:r>
          </a:p>
          <a:p>
            <a:r>
              <a:rPr lang="en-US" dirty="0" smtClean="0">
                <a:solidFill>
                  <a:srgbClr val="FFFF00"/>
                </a:solidFill>
                <a:latin typeface="Chalkboard"/>
                <a:cs typeface="Chalkboard"/>
              </a:rPr>
              <a:t>related to spiral arms, tracing clouds</a:t>
            </a:r>
          </a:p>
          <a:p>
            <a:r>
              <a:rPr lang="en-US" dirty="0">
                <a:solidFill>
                  <a:srgbClr val="FFFF00"/>
                </a:solidFill>
                <a:latin typeface="Chalkboard"/>
                <a:cs typeface="Chalkboard"/>
              </a:rPr>
              <a:t>t</a:t>
            </a:r>
            <a:r>
              <a:rPr lang="en-US" dirty="0" smtClean="0">
                <a:solidFill>
                  <a:srgbClr val="FFFF00"/>
                </a:solidFill>
                <a:latin typeface="Chalkboard"/>
                <a:cs typeface="Chalkboard"/>
              </a:rPr>
              <a:t>ransiting from atomic to molecular.</a:t>
            </a:r>
          </a:p>
        </p:txBody>
      </p:sp>
      <p:sp>
        <p:nvSpPr>
          <p:cNvPr id="9" name="TextBox 8"/>
          <p:cNvSpPr txBox="1"/>
          <p:nvPr/>
        </p:nvSpPr>
        <p:spPr>
          <a:xfrm>
            <a:off x="90155" y="3759200"/>
            <a:ext cx="4467890" cy="923330"/>
          </a:xfrm>
          <a:prstGeom prst="rect">
            <a:avLst/>
          </a:prstGeom>
          <a:noFill/>
        </p:spPr>
        <p:txBody>
          <a:bodyPr wrap="none" rtlCol="0">
            <a:spAutoFit/>
          </a:bodyPr>
          <a:lstStyle/>
          <a:p>
            <a:r>
              <a:rPr lang="en-US" dirty="0" smtClean="0">
                <a:solidFill>
                  <a:srgbClr val="FFFF00"/>
                </a:solidFill>
                <a:latin typeface="Chalkboard"/>
                <a:cs typeface="Chalkboard"/>
              </a:rPr>
              <a:t>But to fully trace properties of ISM</a:t>
            </a:r>
          </a:p>
          <a:p>
            <a:r>
              <a:rPr lang="en-US" dirty="0">
                <a:solidFill>
                  <a:srgbClr val="FFFF00"/>
                </a:solidFill>
                <a:latin typeface="Chalkboard"/>
                <a:cs typeface="Chalkboard"/>
              </a:rPr>
              <a:t>w</a:t>
            </a:r>
            <a:r>
              <a:rPr lang="en-US" dirty="0" smtClean="0">
                <a:solidFill>
                  <a:srgbClr val="FFFF00"/>
                </a:solidFill>
                <a:latin typeface="Chalkboard"/>
                <a:cs typeface="Chalkboard"/>
              </a:rPr>
              <a:t>e need large scale [CII] , [NII], [OI] </a:t>
            </a:r>
          </a:p>
          <a:p>
            <a:r>
              <a:rPr lang="en-US" dirty="0">
                <a:solidFill>
                  <a:srgbClr val="FFFF00"/>
                </a:solidFill>
                <a:latin typeface="Chalkboard"/>
                <a:cs typeface="Chalkboard"/>
              </a:rPr>
              <a:t>m</a:t>
            </a:r>
            <a:r>
              <a:rPr lang="en-US" dirty="0" smtClean="0">
                <a:solidFill>
                  <a:srgbClr val="FFFF00"/>
                </a:solidFill>
                <a:latin typeface="Chalkboard"/>
                <a:cs typeface="Chalkboard"/>
              </a:rPr>
              <a:t>aps of the Galaxy and Nearby Galaxies</a:t>
            </a:r>
            <a:endParaRPr lang="en-US" dirty="0">
              <a:solidFill>
                <a:srgbClr val="FFFF00"/>
              </a:solidFill>
              <a:latin typeface="Chalkboard"/>
              <a:cs typeface="Chalkboard"/>
            </a:endParaRPr>
          </a:p>
        </p:txBody>
      </p:sp>
      <p:sp>
        <p:nvSpPr>
          <p:cNvPr id="12" name="Down Arrow 11"/>
          <p:cNvSpPr/>
          <p:nvPr/>
        </p:nvSpPr>
        <p:spPr>
          <a:xfrm>
            <a:off x="1968500" y="4851400"/>
            <a:ext cx="355600" cy="736600"/>
          </a:xfrm>
          <a:prstGeom prst="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385381" y="5798829"/>
            <a:ext cx="1877437" cy="369332"/>
          </a:xfrm>
          <a:prstGeom prst="rect">
            <a:avLst/>
          </a:prstGeom>
          <a:noFill/>
        </p:spPr>
        <p:txBody>
          <a:bodyPr wrap="none" rtlCol="0">
            <a:spAutoFit/>
          </a:bodyPr>
          <a:lstStyle/>
          <a:p>
            <a:r>
              <a:rPr lang="en-US" dirty="0" smtClean="0">
                <a:solidFill>
                  <a:srgbClr val="FFFF00"/>
                </a:solidFill>
                <a:latin typeface="Chalkboard"/>
                <a:cs typeface="Chalkboard"/>
              </a:rPr>
              <a:t>FIRSPEX survey</a:t>
            </a:r>
            <a:endParaRPr lang="en-US" dirty="0">
              <a:solidFill>
                <a:srgbClr val="FFFF00"/>
              </a:solidFill>
              <a:latin typeface="Chalkboard"/>
              <a:cs typeface="Chalkboard"/>
            </a:endParaRPr>
          </a:p>
        </p:txBody>
      </p:sp>
      <p:grpSp>
        <p:nvGrpSpPr>
          <p:cNvPr id="14" name="Group 13"/>
          <p:cNvGrpSpPr/>
          <p:nvPr/>
        </p:nvGrpSpPr>
        <p:grpSpPr>
          <a:xfrm>
            <a:off x="4660900" y="1827768"/>
            <a:ext cx="4054176" cy="4639394"/>
            <a:chOff x="2841924" y="1794933"/>
            <a:chExt cx="4054176" cy="4639394"/>
          </a:xfrm>
        </p:grpSpPr>
        <p:grpSp>
          <p:nvGrpSpPr>
            <p:cNvPr id="15" name="Group 14"/>
            <p:cNvGrpSpPr/>
            <p:nvPr/>
          </p:nvGrpSpPr>
          <p:grpSpPr>
            <a:xfrm>
              <a:off x="2841924" y="1794933"/>
              <a:ext cx="4054176" cy="4575894"/>
              <a:chOff x="2260600" y="292100"/>
              <a:chExt cx="4635500" cy="5617634"/>
            </a:xfrm>
          </p:grpSpPr>
          <p:sp>
            <p:nvSpPr>
              <p:cNvPr id="17" name="Rectangle 16"/>
              <p:cNvSpPr/>
              <p:nvPr/>
            </p:nvSpPr>
            <p:spPr>
              <a:xfrm>
                <a:off x="2260600" y="292100"/>
                <a:ext cx="4635500" cy="56176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G031.pdf"/>
              <p:cNvPicPr>
                <a:picLocks/>
              </p:cNvPicPr>
              <p:nvPr/>
            </p:nvPicPr>
            <p:blipFill>
              <a:blip r:embed="rId4">
                <a:extLst>
                  <a:ext uri="{28A0092B-C50C-407E-A947-70E740481C1C}">
                    <a14:useLocalDpi xmlns:a14="http://schemas.microsoft.com/office/drawing/2010/main" val="0"/>
                  </a:ext>
                </a:extLst>
              </a:blip>
              <a:stretch>
                <a:fillRect/>
              </a:stretch>
            </p:blipFill>
            <p:spPr>
              <a:xfrm>
                <a:off x="2260600" y="541868"/>
                <a:ext cx="4635500" cy="5367866"/>
              </a:xfrm>
              <a:prstGeom prst="rect">
                <a:avLst/>
              </a:prstGeom>
            </p:spPr>
          </p:pic>
        </p:grpSp>
        <p:sp>
          <p:nvSpPr>
            <p:cNvPr id="16" name="TextBox 15"/>
            <p:cNvSpPr txBox="1"/>
            <p:nvPr/>
          </p:nvSpPr>
          <p:spPr>
            <a:xfrm>
              <a:off x="2997200" y="6064995"/>
              <a:ext cx="3366051" cy="369332"/>
            </a:xfrm>
            <a:prstGeom prst="rect">
              <a:avLst/>
            </a:prstGeom>
            <a:noFill/>
          </p:spPr>
          <p:txBody>
            <a:bodyPr wrap="none" rtlCol="0">
              <a:spAutoFit/>
            </a:bodyPr>
            <a:lstStyle/>
            <a:p>
              <a:r>
                <a:rPr lang="en-US" dirty="0" smtClean="0"/>
                <a:t>GOT C</a:t>
              </a:r>
              <a:r>
                <a:rPr lang="en-US" baseline="30000" dirty="0" smtClean="0"/>
                <a:t>+</a:t>
              </a:r>
              <a:r>
                <a:rPr lang="en-US" dirty="0" smtClean="0"/>
                <a:t> team (Pineda et al. (2013)</a:t>
              </a:r>
              <a:endParaRPr lang="en-US" dirty="0"/>
            </a:p>
          </p:txBody>
        </p:sp>
      </p:grpSp>
    </p:spTree>
    <p:extLst>
      <p:ext uri="{BB962C8B-B14F-4D97-AF65-F5344CB8AC3E}">
        <p14:creationId xmlns:p14="http://schemas.microsoft.com/office/powerpoint/2010/main" val="3526026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2nd ESA-CAS Workshop </a:t>
            </a:r>
            <a:endParaRPr lang="en-US"/>
          </a:p>
        </p:txBody>
      </p:sp>
      <p:sp>
        <p:nvSpPr>
          <p:cNvPr id="5" name="TextBox 4"/>
          <p:cNvSpPr txBox="1"/>
          <p:nvPr/>
        </p:nvSpPr>
        <p:spPr>
          <a:xfrm>
            <a:off x="749300" y="781566"/>
            <a:ext cx="7619127" cy="4524315"/>
          </a:xfrm>
          <a:prstGeom prst="rect">
            <a:avLst/>
          </a:prstGeom>
          <a:noFill/>
        </p:spPr>
        <p:txBody>
          <a:bodyPr wrap="none" rtlCol="0">
            <a:spAutoFit/>
          </a:bodyPr>
          <a:lstStyle/>
          <a:p>
            <a:r>
              <a:rPr lang="en-US" sz="3600" dirty="0" smtClean="0">
                <a:solidFill>
                  <a:srgbClr val="FFFF00"/>
                </a:solidFill>
                <a:latin typeface="Chalkboard"/>
                <a:cs typeface="Chalkboard"/>
              </a:rPr>
              <a:t>What science can FIRSPEX deliver?</a:t>
            </a:r>
          </a:p>
          <a:p>
            <a:endParaRPr lang="en-US" sz="3600" dirty="0">
              <a:solidFill>
                <a:srgbClr val="FFFF00"/>
              </a:solidFill>
              <a:latin typeface="Chalkboard"/>
              <a:cs typeface="Chalkboard"/>
            </a:endParaRPr>
          </a:p>
          <a:p>
            <a:r>
              <a:rPr lang="en-US" sz="3600" dirty="0" smtClean="0">
                <a:solidFill>
                  <a:srgbClr val="FFFF00"/>
                </a:solidFill>
                <a:latin typeface="Chalkboard"/>
                <a:cs typeface="Chalkboard"/>
              </a:rPr>
              <a:t>Two main considerations:</a:t>
            </a:r>
          </a:p>
          <a:p>
            <a:pPr marL="571500" indent="-571500">
              <a:buFont typeface="Arial"/>
              <a:buChar char="•"/>
            </a:pPr>
            <a:r>
              <a:rPr lang="en-US" sz="3600" dirty="0" smtClean="0">
                <a:solidFill>
                  <a:srgbClr val="FFFF00"/>
                </a:solidFill>
                <a:latin typeface="Chalkboard"/>
                <a:cs typeface="Chalkboard"/>
              </a:rPr>
              <a:t>Sensitivity</a:t>
            </a:r>
          </a:p>
          <a:p>
            <a:pPr marL="571500" indent="-571500">
              <a:buFont typeface="Arial"/>
              <a:buChar char="•"/>
            </a:pPr>
            <a:r>
              <a:rPr lang="en-US" sz="3600" dirty="0" smtClean="0">
                <a:solidFill>
                  <a:srgbClr val="FFFF00"/>
                </a:solidFill>
                <a:latin typeface="Chalkboard"/>
                <a:cs typeface="Chalkboard"/>
              </a:rPr>
              <a:t>Spectral Resolution</a:t>
            </a:r>
          </a:p>
          <a:p>
            <a:endParaRPr lang="en-US" sz="3600" dirty="0">
              <a:solidFill>
                <a:srgbClr val="FFFF00"/>
              </a:solidFill>
              <a:latin typeface="Chalkboard"/>
              <a:cs typeface="Chalkboard"/>
            </a:endParaRPr>
          </a:p>
          <a:p>
            <a:r>
              <a:rPr lang="en-US" sz="2400" dirty="0" smtClean="0">
                <a:solidFill>
                  <a:srgbClr val="FFFF00"/>
                </a:solidFill>
                <a:latin typeface="Chalkboard"/>
                <a:cs typeface="Chalkboard"/>
              </a:rPr>
              <a:t>FIRSPEX science is unique and proposes to fill in an</a:t>
            </a:r>
          </a:p>
          <a:p>
            <a:r>
              <a:rPr lang="en-US" sz="2400" dirty="0" smtClean="0">
                <a:solidFill>
                  <a:srgbClr val="FFFF00"/>
                </a:solidFill>
                <a:latin typeface="Chalkboard"/>
                <a:cs typeface="Chalkboard"/>
              </a:rPr>
              <a:t>important </a:t>
            </a:r>
            <a:r>
              <a:rPr lang="en-US" sz="2400" dirty="0" smtClean="0">
                <a:solidFill>
                  <a:srgbClr val="FFFF00"/>
                </a:solidFill>
                <a:latin typeface="Chalkboard"/>
                <a:cs typeface="Chalkboard"/>
              </a:rPr>
              <a:t>gap: `a </a:t>
            </a:r>
            <a:r>
              <a:rPr lang="en-US" sz="2400" dirty="0" smtClean="0">
                <a:solidFill>
                  <a:srgbClr val="FFFF00"/>
                </a:solidFill>
                <a:latin typeface="Chalkboard"/>
                <a:cs typeface="Chalkboard"/>
              </a:rPr>
              <a:t>panoramic </a:t>
            </a:r>
            <a:r>
              <a:rPr lang="en-US" sz="2400" dirty="0" smtClean="0">
                <a:solidFill>
                  <a:srgbClr val="FFFF00"/>
                </a:solidFill>
                <a:latin typeface="Chalkboard"/>
                <a:cs typeface="Chalkboard"/>
              </a:rPr>
              <a:t>spectroscopic </a:t>
            </a:r>
            <a:r>
              <a:rPr lang="en-US" sz="2400" dirty="0" smtClean="0">
                <a:solidFill>
                  <a:srgbClr val="FFFF00"/>
                </a:solidFill>
                <a:latin typeface="Chalkboard"/>
                <a:cs typeface="Chalkboard"/>
              </a:rPr>
              <a:t>v</a:t>
            </a:r>
            <a:r>
              <a:rPr lang="en-US" sz="2400" dirty="0" smtClean="0">
                <a:solidFill>
                  <a:srgbClr val="FFFF00"/>
                </a:solidFill>
                <a:latin typeface="Chalkboard"/>
                <a:cs typeface="Chalkboard"/>
              </a:rPr>
              <a:t>iew’ </a:t>
            </a:r>
          </a:p>
          <a:p>
            <a:r>
              <a:rPr lang="en-US" sz="2400" dirty="0" smtClean="0">
                <a:solidFill>
                  <a:srgbClr val="FFFF00"/>
                </a:solidFill>
                <a:latin typeface="Chalkboard"/>
                <a:cs typeface="Chalkboard"/>
              </a:rPr>
              <a:t>of </a:t>
            </a:r>
            <a:r>
              <a:rPr lang="en-US" sz="2400" dirty="0" smtClean="0">
                <a:solidFill>
                  <a:srgbClr val="FFFF00"/>
                </a:solidFill>
                <a:latin typeface="Chalkboard"/>
                <a:cs typeface="Chalkboard"/>
              </a:rPr>
              <a:t>the IR sky. </a:t>
            </a:r>
          </a:p>
        </p:txBody>
      </p:sp>
    </p:spTree>
    <p:extLst>
      <p:ext uri="{BB962C8B-B14F-4D97-AF65-F5344CB8AC3E}">
        <p14:creationId xmlns:p14="http://schemas.microsoft.com/office/powerpoint/2010/main" val="6817238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3124200" y="360690"/>
            <a:ext cx="2622511" cy="646331"/>
          </a:xfrm>
          <a:prstGeom prst="rect">
            <a:avLst/>
          </a:prstGeom>
          <a:noFill/>
        </p:spPr>
        <p:txBody>
          <a:bodyPr wrap="none" rtlCol="0">
            <a:spAutoFit/>
          </a:bodyPr>
          <a:lstStyle/>
          <a:p>
            <a:r>
              <a:rPr lang="en-US" sz="3600" dirty="0" smtClean="0">
                <a:solidFill>
                  <a:srgbClr val="FFFF00"/>
                </a:solidFill>
                <a:latin typeface="Chalkboard"/>
                <a:cs typeface="Chalkboard"/>
              </a:rPr>
              <a:t>Sensitivities</a:t>
            </a:r>
            <a:endParaRPr lang="en-US" sz="3600" dirty="0">
              <a:solidFill>
                <a:srgbClr val="FFFF00"/>
              </a:solidFill>
              <a:latin typeface="Chalkboard"/>
              <a:cs typeface="Chalkboard"/>
            </a:endParaRPr>
          </a:p>
        </p:txBody>
      </p:sp>
      <p:sp>
        <p:nvSpPr>
          <p:cNvPr id="4" name="TextBox 3"/>
          <p:cNvSpPr txBox="1"/>
          <p:nvPr/>
        </p:nvSpPr>
        <p:spPr>
          <a:xfrm>
            <a:off x="711200" y="3006873"/>
            <a:ext cx="7137400" cy="2923877"/>
          </a:xfrm>
          <a:prstGeom prst="rect">
            <a:avLst/>
          </a:prstGeom>
          <a:noFill/>
        </p:spPr>
        <p:txBody>
          <a:bodyPr wrap="square" rtlCol="0">
            <a:spAutoFit/>
          </a:bodyPr>
          <a:lstStyle/>
          <a:p>
            <a:r>
              <a:rPr lang="en-US" sz="2400" dirty="0" smtClean="0">
                <a:solidFill>
                  <a:srgbClr val="FFFF00"/>
                </a:solidFill>
                <a:latin typeface="Chalkboard"/>
                <a:cs typeface="Chalkboard"/>
              </a:rPr>
              <a:t>           </a:t>
            </a:r>
            <a:endParaRPr lang="en-US" sz="2400" dirty="0">
              <a:solidFill>
                <a:srgbClr val="FFFF00"/>
              </a:solidFill>
              <a:latin typeface="Chalkboard"/>
              <a:cs typeface="Chalkboard"/>
            </a:endParaRPr>
          </a:p>
          <a:p>
            <a:r>
              <a:rPr lang="en-US" sz="2400" u="sng" dirty="0" smtClean="0">
                <a:solidFill>
                  <a:srgbClr val="FFFF00"/>
                </a:solidFill>
                <a:latin typeface="Chalkboard"/>
                <a:cs typeface="Chalkboard"/>
              </a:rPr>
              <a:t>Telescope</a:t>
            </a:r>
            <a:r>
              <a:rPr lang="en-US" sz="2400" dirty="0" smtClean="0">
                <a:solidFill>
                  <a:srgbClr val="FFFF00"/>
                </a:solidFill>
                <a:latin typeface="Chalkboard"/>
                <a:cs typeface="Chalkboard"/>
              </a:rPr>
              <a:t>:     effective 1.0 m diameter</a:t>
            </a:r>
          </a:p>
          <a:p>
            <a:endParaRPr lang="en-US" sz="2400" dirty="0" smtClean="0">
              <a:solidFill>
                <a:srgbClr val="FFFF00"/>
              </a:solidFill>
              <a:latin typeface="Chalkboard"/>
              <a:cs typeface="Chalkboard"/>
            </a:endParaRPr>
          </a:p>
          <a:p>
            <a:r>
              <a:rPr lang="en-US" sz="2400" u="sng" dirty="0" smtClean="0">
                <a:solidFill>
                  <a:srgbClr val="FFFF00"/>
                </a:solidFill>
                <a:latin typeface="Chalkboard"/>
                <a:cs typeface="Chalkboard"/>
              </a:rPr>
              <a:t>Antenna theorem</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A</a:t>
            </a:r>
            <a:r>
              <a:rPr lang="en-US" sz="2400" baseline="-25000" dirty="0" err="1" smtClean="0">
                <a:solidFill>
                  <a:srgbClr val="FFFF00"/>
                </a:solidFill>
                <a:latin typeface="Chalkboard"/>
                <a:cs typeface="Chalkboard"/>
              </a:rPr>
              <a:t>e</a:t>
            </a:r>
            <a:r>
              <a:rPr lang="en-US" sz="2400" dirty="0" err="1" smtClean="0">
                <a:solidFill>
                  <a:srgbClr val="FFFF00"/>
                </a:solidFill>
                <a:latin typeface="Chalkboard"/>
                <a:cs typeface="Chalkboard"/>
              </a:rPr>
              <a:t>Ω</a:t>
            </a:r>
            <a:r>
              <a:rPr lang="en-US" sz="2400" baseline="-25000" dirty="0" err="1" smtClean="0">
                <a:solidFill>
                  <a:srgbClr val="FFFF00"/>
                </a:solidFill>
                <a:latin typeface="Chalkboard"/>
                <a:cs typeface="Chalkboard"/>
              </a:rPr>
              <a:t>a</a:t>
            </a:r>
            <a:r>
              <a:rPr lang="en-US" sz="2400" dirty="0" smtClean="0">
                <a:solidFill>
                  <a:srgbClr val="FFFF00"/>
                </a:solidFill>
                <a:latin typeface="Chalkboard"/>
                <a:cs typeface="Chalkboard"/>
              </a:rPr>
              <a:t>=</a:t>
            </a:r>
            <a:r>
              <a:rPr lang="en-US" sz="2400" dirty="0" smtClean="0">
                <a:solidFill>
                  <a:srgbClr val="FFFF00"/>
                </a:solidFill>
                <a:latin typeface="Lucida Grande"/>
                <a:ea typeface="Lucida Grande"/>
                <a:cs typeface="Lucida Grande"/>
              </a:rPr>
              <a:t>λ</a:t>
            </a:r>
            <a:r>
              <a:rPr lang="en-US" sz="2400" baseline="30000" dirty="0" smtClean="0">
                <a:solidFill>
                  <a:srgbClr val="FFFF00"/>
                </a:solidFill>
                <a:latin typeface="Chalkboard"/>
                <a:cs typeface="Chalkboard"/>
              </a:rPr>
              <a:t>2</a:t>
            </a:r>
          </a:p>
          <a:p>
            <a:r>
              <a:rPr lang="en-US" sz="2400" dirty="0">
                <a:solidFill>
                  <a:srgbClr val="FFFF00"/>
                </a:solidFill>
                <a:latin typeface="Chalkboard"/>
                <a:cs typeface="Chalkboard"/>
              </a:rPr>
              <a:t> </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A</a:t>
            </a:r>
            <a:r>
              <a:rPr lang="en-US" sz="2400" baseline="-25000" dirty="0" err="1" smtClean="0">
                <a:solidFill>
                  <a:srgbClr val="FFFF00"/>
                </a:solidFill>
                <a:latin typeface="Chalkboard"/>
                <a:cs typeface="Chalkboard"/>
              </a:rPr>
              <a:t>e</a:t>
            </a:r>
            <a:r>
              <a:rPr lang="en-US" sz="2400" dirty="0" smtClean="0">
                <a:solidFill>
                  <a:srgbClr val="FFFF00"/>
                </a:solidFill>
                <a:latin typeface="Chalkboard"/>
                <a:cs typeface="Chalkboard"/>
              </a:rPr>
              <a:t> = </a:t>
            </a:r>
            <a:r>
              <a:rPr lang="en-US" sz="2400" dirty="0" err="1" smtClean="0">
                <a:solidFill>
                  <a:srgbClr val="FFFF00"/>
                </a:solidFill>
                <a:latin typeface="Lucida Grande"/>
                <a:ea typeface="Lucida Grande"/>
                <a:cs typeface="Lucida Grande"/>
              </a:rPr>
              <a:t>η</a:t>
            </a:r>
            <a:r>
              <a:rPr lang="en-US" sz="2400" baseline="-25000" dirty="0" err="1" smtClean="0">
                <a:solidFill>
                  <a:srgbClr val="FFFF00"/>
                </a:solidFill>
                <a:latin typeface="Chalkboard"/>
                <a:cs typeface="Chalkboard"/>
              </a:rPr>
              <a:t>a</a:t>
            </a:r>
            <a:r>
              <a:rPr lang="en-US" sz="2400" dirty="0" smtClean="0">
                <a:solidFill>
                  <a:srgbClr val="FFFF00"/>
                </a:solidFill>
                <a:latin typeface="Chalkboard"/>
                <a:cs typeface="Chalkboard"/>
              </a:rPr>
              <a:t> </a:t>
            </a:r>
            <a:r>
              <a:rPr lang="en-US" sz="2400" dirty="0" err="1" smtClean="0">
                <a:solidFill>
                  <a:srgbClr val="FFFF00"/>
                </a:solidFill>
                <a:latin typeface="Chalkboard"/>
                <a:cs typeface="Chalkboard"/>
              </a:rPr>
              <a:t>A</a:t>
            </a:r>
            <a:r>
              <a:rPr lang="en-US" sz="2400" baseline="-25000" dirty="0" err="1" smtClean="0">
                <a:solidFill>
                  <a:srgbClr val="FFFF00"/>
                </a:solidFill>
                <a:latin typeface="Chalkboard"/>
                <a:cs typeface="Chalkboard"/>
              </a:rPr>
              <a:t>p</a:t>
            </a:r>
            <a:r>
              <a:rPr lang="en-US" sz="2400" dirty="0" smtClean="0">
                <a:solidFill>
                  <a:srgbClr val="FFFF00"/>
                </a:solidFill>
                <a:latin typeface="Chalkboard"/>
                <a:cs typeface="Chalkboard"/>
              </a:rPr>
              <a:t> </a:t>
            </a:r>
          </a:p>
          <a:p>
            <a:r>
              <a:rPr lang="en-US" sz="2400" dirty="0">
                <a:solidFill>
                  <a:srgbClr val="FFFF00"/>
                </a:solidFill>
                <a:latin typeface="Chalkboard"/>
                <a:cs typeface="Chalkboard"/>
              </a:rPr>
              <a:t> </a:t>
            </a:r>
            <a:r>
              <a:rPr lang="en-US" sz="2400" dirty="0" smtClean="0">
                <a:solidFill>
                  <a:srgbClr val="FFFF00"/>
                </a:solidFill>
                <a:latin typeface="Chalkboard"/>
                <a:cs typeface="Chalkboard"/>
              </a:rPr>
              <a:t>                        where, </a:t>
            </a:r>
            <a:r>
              <a:rPr lang="en-US" sz="2400" dirty="0" err="1" smtClean="0">
                <a:solidFill>
                  <a:srgbClr val="FFFF00"/>
                </a:solidFill>
                <a:latin typeface="Lucida Grande"/>
                <a:ea typeface="Lucida Grande"/>
                <a:cs typeface="Lucida Grande"/>
              </a:rPr>
              <a:t>η</a:t>
            </a:r>
            <a:r>
              <a:rPr lang="en-US" sz="2400" baseline="-25000" dirty="0" err="1" smtClean="0">
                <a:solidFill>
                  <a:srgbClr val="FFFF00"/>
                </a:solidFill>
                <a:latin typeface="Chalkboard"/>
                <a:cs typeface="Chalkboard"/>
              </a:rPr>
              <a:t>a</a:t>
            </a:r>
            <a:r>
              <a:rPr lang="en-US" sz="2400" dirty="0" smtClean="0">
                <a:solidFill>
                  <a:srgbClr val="FFFF00"/>
                </a:solidFill>
                <a:latin typeface="Chalkboard"/>
                <a:cs typeface="Chalkboard"/>
              </a:rPr>
              <a:t> = 0.5, </a:t>
            </a:r>
            <a:r>
              <a:rPr lang="en-US" sz="2400" dirty="0" err="1" smtClean="0">
                <a:solidFill>
                  <a:srgbClr val="FFFF00"/>
                </a:solidFill>
                <a:latin typeface="Chalkboard"/>
                <a:cs typeface="Chalkboard"/>
              </a:rPr>
              <a:t>A</a:t>
            </a:r>
            <a:r>
              <a:rPr lang="en-US" sz="2400" baseline="-25000" dirty="0" err="1" smtClean="0">
                <a:solidFill>
                  <a:srgbClr val="FFFF00"/>
                </a:solidFill>
                <a:latin typeface="Chalkboard"/>
                <a:cs typeface="Chalkboard"/>
              </a:rPr>
              <a:t>p</a:t>
            </a:r>
            <a:r>
              <a:rPr lang="en-US" sz="2400" dirty="0" smtClean="0">
                <a:solidFill>
                  <a:srgbClr val="FFFF00"/>
                </a:solidFill>
                <a:latin typeface="Chalkboard"/>
                <a:cs typeface="Chalkboard"/>
              </a:rPr>
              <a:t>=π (0.5)</a:t>
            </a:r>
            <a:r>
              <a:rPr lang="en-US" sz="2400" baseline="30000" dirty="0" smtClean="0">
                <a:solidFill>
                  <a:srgbClr val="FFFF00"/>
                </a:solidFill>
                <a:latin typeface="Chalkboard"/>
                <a:cs typeface="Chalkboard"/>
              </a:rPr>
              <a:t>2 </a:t>
            </a:r>
          </a:p>
          <a:p>
            <a:endParaRPr lang="en-US" sz="2400" baseline="30000" dirty="0">
              <a:solidFill>
                <a:srgbClr val="FFFF00"/>
              </a:solidFill>
              <a:latin typeface="Chalkboard"/>
              <a:cs typeface="Chalkboard"/>
            </a:endParaRPr>
          </a:p>
          <a:p>
            <a:r>
              <a:rPr lang="en-US" sz="2400" u="sng" dirty="0" smtClean="0">
                <a:solidFill>
                  <a:srgbClr val="FFFF00"/>
                </a:solidFill>
                <a:latin typeface="Chalkboard"/>
                <a:cs typeface="Chalkboard"/>
              </a:rPr>
              <a:t>Conversion K to </a:t>
            </a:r>
            <a:r>
              <a:rPr lang="en-US" sz="2400" u="sng" dirty="0" err="1" smtClean="0">
                <a:solidFill>
                  <a:srgbClr val="FFFF00"/>
                </a:solidFill>
                <a:latin typeface="Chalkboard"/>
                <a:cs typeface="Chalkboard"/>
              </a:rPr>
              <a:t>Jy</a:t>
            </a:r>
            <a:r>
              <a:rPr lang="en-US" sz="2400" baseline="30000" dirty="0" smtClean="0">
                <a:solidFill>
                  <a:srgbClr val="FFFF00"/>
                </a:solidFill>
                <a:latin typeface="Chalkboard"/>
                <a:cs typeface="Chalkboard"/>
              </a:rPr>
              <a:t> :   </a:t>
            </a:r>
            <a:r>
              <a:rPr lang="en-US" sz="2400" dirty="0" smtClean="0">
                <a:solidFill>
                  <a:srgbClr val="FFFF00"/>
                </a:solidFill>
                <a:latin typeface="Chalkboard"/>
                <a:cs typeface="Chalkboard"/>
              </a:rPr>
              <a:t>K/</a:t>
            </a:r>
            <a:r>
              <a:rPr lang="en-US" sz="2400" dirty="0" err="1" smtClean="0">
                <a:solidFill>
                  <a:srgbClr val="FFFF00"/>
                </a:solidFill>
                <a:latin typeface="Chalkboard"/>
                <a:cs typeface="Chalkboard"/>
              </a:rPr>
              <a:t>Jy</a:t>
            </a:r>
            <a:r>
              <a:rPr lang="en-US" sz="2400" dirty="0" smtClean="0">
                <a:solidFill>
                  <a:srgbClr val="FFFF00"/>
                </a:solidFill>
                <a:latin typeface="Chalkboard"/>
                <a:cs typeface="Chalkboard"/>
              </a:rPr>
              <a:t> = </a:t>
            </a:r>
            <a:r>
              <a:rPr lang="en-US" sz="2400" dirty="0" err="1" smtClean="0">
                <a:solidFill>
                  <a:srgbClr val="FFFF00"/>
                </a:solidFill>
                <a:latin typeface="Chalkboard"/>
                <a:cs typeface="Chalkboard"/>
              </a:rPr>
              <a:t>A</a:t>
            </a:r>
            <a:r>
              <a:rPr lang="en-US" sz="2400" baseline="-25000" dirty="0" err="1" smtClean="0">
                <a:solidFill>
                  <a:srgbClr val="FFFF00"/>
                </a:solidFill>
                <a:latin typeface="Chalkboard"/>
                <a:cs typeface="Chalkboard"/>
              </a:rPr>
              <a:t>e</a:t>
            </a:r>
            <a:r>
              <a:rPr lang="en-US" sz="2400" dirty="0" smtClean="0">
                <a:solidFill>
                  <a:srgbClr val="FFFF00"/>
                </a:solidFill>
                <a:latin typeface="Chalkboard"/>
                <a:cs typeface="Chalkboard"/>
              </a:rPr>
              <a:t>/2k </a:t>
            </a:r>
            <a:endParaRPr lang="en-US" sz="2400" baseline="30000" dirty="0">
              <a:solidFill>
                <a:srgbClr val="FFFF00"/>
              </a:solidFill>
              <a:latin typeface="Chalkboard"/>
              <a:cs typeface="Chalkboard"/>
            </a:endParaRPr>
          </a:p>
        </p:txBody>
      </p:sp>
      <p:sp>
        <p:nvSpPr>
          <p:cNvPr id="6" name="Rectangle 5"/>
          <p:cNvSpPr/>
          <p:nvPr/>
        </p:nvSpPr>
        <p:spPr>
          <a:xfrm>
            <a:off x="711200" y="1355635"/>
            <a:ext cx="8115300" cy="1200328"/>
          </a:xfrm>
          <a:prstGeom prst="rect">
            <a:avLst/>
          </a:prstGeom>
        </p:spPr>
        <p:txBody>
          <a:bodyPr wrap="square">
            <a:spAutoFit/>
          </a:bodyPr>
          <a:lstStyle/>
          <a:p>
            <a:r>
              <a:rPr lang="en-US" sz="2400" u="sng" dirty="0">
                <a:solidFill>
                  <a:srgbClr val="FFFF00"/>
                </a:solidFill>
                <a:latin typeface="Chalkboard"/>
                <a:cs typeface="Chalkboard"/>
              </a:rPr>
              <a:t>Assumptions:</a:t>
            </a:r>
            <a:r>
              <a:rPr lang="en-US" sz="2400" dirty="0">
                <a:solidFill>
                  <a:srgbClr val="FFFF00"/>
                </a:solidFill>
                <a:latin typeface="Chalkboard"/>
                <a:cs typeface="Chalkboard"/>
              </a:rPr>
              <a:t> 1 K in 5 sec @ 1.5 THz (conservative)</a:t>
            </a:r>
          </a:p>
          <a:p>
            <a:r>
              <a:rPr lang="en-US" sz="2400" dirty="0">
                <a:solidFill>
                  <a:srgbClr val="FFFF00"/>
                </a:solidFill>
                <a:latin typeface="Chalkboard"/>
                <a:cs typeface="Chalkboard"/>
              </a:rPr>
              <a:t>                </a:t>
            </a:r>
            <a:r>
              <a:rPr lang="en-US" sz="2400" dirty="0" smtClean="0">
                <a:solidFill>
                  <a:srgbClr val="FFFF00"/>
                </a:solidFill>
                <a:latin typeface="Chalkboard"/>
                <a:cs typeface="Chalkboard"/>
              </a:rPr>
              <a:t>30 </a:t>
            </a:r>
            <a:r>
              <a:rPr lang="en-US" sz="2400" dirty="0">
                <a:solidFill>
                  <a:srgbClr val="FFFF00"/>
                </a:solidFill>
                <a:latin typeface="Chalkboard"/>
                <a:cs typeface="Chalkboard"/>
              </a:rPr>
              <a:t>K in 5 sec @ 5 </a:t>
            </a:r>
            <a:r>
              <a:rPr lang="en-US" sz="2400" dirty="0" smtClean="0">
                <a:solidFill>
                  <a:srgbClr val="FFFF00"/>
                </a:solidFill>
                <a:latin typeface="Chalkboard"/>
                <a:cs typeface="Chalkboard"/>
              </a:rPr>
              <a:t>THz (based on LOCUS)</a:t>
            </a:r>
            <a:endParaRPr lang="en-US" sz="2400" dirty="0">
              <a:solidFill>
                <a:srgbClr val="FFFF00"/>
              </a:solidFill>
              <a:latin typeface="Chalkboard"/>
              <a:cs typeface="Chalkboard"/>
            </a:endParaRPr>
          </a:p>
          <a:p>
            <a:r>
              <a:rPr lang="en-US" sz="2400" dirty="0">
                <a:solidFill>
                  <a:srgbClr val="FFFF00"/>
                </a:solidFill>
                <a:latin typeface="Chalkboard"/>
                <a:cs typeface="Chalkboard"/>
              </a:rPr>
              <a:t>                 1 MHz resolution</a:t>
            </a:r>
          </a:p>
        </p:txBody>
      </p:sp>
    </p:spTree>
    <p:extLst>
      <p:ext uri="{BB962C8B-B14F-4D97-AF65-F5344CB8AC3E}">
        <p14:creationId xmlns:p14="http://schemas.microsoft.com/office/powerpoint/2010/main" val="1070884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5500" y="308732"/>
            <a:ext cx="2082621" cy="523220"/>
          </a:xfrm>
          <a:prstGeom prst="rect">
            <a:avLst/>
          </a:prstGeom>
          <a:noFill/>
        </p:spPr>
        <p:txBody>
          <a:bodyPr wrap="none" rtlCol="0">
            <a:spAutoFit/>
          </a:bodyPr>
          <a:lstStyle/>
          <a:p>
            <a:r>
              <a:rPr lang="en-US" sz="2800" dirty="0" smtClean="0">
                <a:solidFill>
                  <a:srgbClr val="FFFF00"/>
                </a:solidFill>
                <a:latin typeface="Chalkboard"/>
                <a:cs typeface="Chalkboard"/>
              </a:rPr>
              <a:t>Sensitivities</a:t>
            </a:r>
            <a:endParaRPr lang="en-US" sz="2800" dirty="0">
              <a:solidFill>
                <a:srgbClr val="FFFF00"/>
              </a:solidFill>
              <a:latin typeface="Chalkboard"/>
              <a:cs typeface="Chalkboard"/>
            </a:endParaRPr>
          </a:p>
        </p:txBody>
      </p:sp>
      <p:sp>
        <p:nvSpPr>
          <p:cNvPr id="20" name="TextBox 19"/>
          <p:cNvSpPr txBox="1"/>
          <p:nvPr/>
        </p:nvSpPr>
        <p:spPr>
          <a:xfrm>
            <a:off x="831130" y="5645666"/>
            <a:ext cx="4070345" cy="369332"/>
          </a:xfrm>
          <a:prstGeom prst="rect">
            <a:avLst/>
          </a:prstGeom>
          <a:noFill/>
        </p:spPr>
        <p:txBody>
          <a:bodyPr wrap="none" rtlCol="0">
            <a:spAutoFit/>
          </a:bodyPr>
          <a:lstStyle/>
          <a:p>
            <a:r>
              <a:rPr lang="en-US" dirty="0" smtClean="0">
                <a:solidFill>
                  <a:srgbClr val="FFFF00"/>
                </a:solidFill>
                <a:latin typeface="Chalkboard"/>
                <a:cs typeface="Chalkboard"/>
              </a:rPr>
              <a:t>Assuming 1 MHz resolution @ 1.5 THz</a:t>
            </a:r>
          </a:p>
        </p:txBody>
      </p:sp>
      <p:sp>
        <p:nvSpPr>
          <p:cNvPr id="4" name="Footer Placeholder 3"/>
          <p:cNvSpPr>
            <a:spLocks noGrp="1"/>
          </p:cNvSpPr>
          <p:nvPr>
            <p:ph type="ftr" sz="quarter" idx="11"/>
          </p:nvPr>
        </p:nvSpPr>
        <p:spPr/>
        <p:txBody>
          <a:bodyPr/>
          <a:lstStyle/>
          <a:p>
            <a:r>
              <a:rPr lang="en-US" smtClean="0"/>
              <a:t>2nd ESA-CAS Workshop </a:t>
            </a:r>
            <a:endParaRPr lang="en-US"/>
          </a:p>
        </p:txBody>
      </p:sp>
      <p:sp>
        <p:nvSpPr>
          <p:cNvPr id="8" name="Rectangle 7"/>
          <p:cNvSpPr/>
          <p:nvPr/>
        </p:nvSpPr>
        <p:spPr>
          <a:xfrm>
            <a:off x="1117600" y="1562100"/>
            <a:ext cx="7124700" cy="3492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hart 9"/>
          <p:cNvGraphicFramePr>
            <a:graphicFrameLocks/>
          </p:cNvGraphicFramePr>
          <p:nvPr/>
        </p:nvGraphicFramePr>
        <p:xfrm>
          <a:off x="1379537" y="2152650"/>
          <a:ext cx="6384925" cy="2552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5444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4" name="Rectangle 3"/>
          <p:cNvSpPr/>
          <p:nvPr/>
        </p:nvSpPr>
        <p:spPr>
          <a:xfrm>
            <a:off x="3438406" y="240268"/>
            <a:ext cx="2351638" cy="584776"/>
          </a:xfrm>
          <a:prstGeom prst="rect">
            <a:avLst/>
          </a:prstGeom>
        </p:spPr>
        <p:txBody>
          <a:bodyPr wrap="none">
            <a:spAutoFit/>
          </a:bodyPr>
          <a:lstStyle/>
          <a:p>
            <a:r>
              <a:rPr lang="en-US" sz="3200" dirty="0">
                <a:solidFill>
                  <a:srgbClr val="FFFF00"/>
                </a:solidFill>
                <a:latin typeface="Chalkboard"/>
                <a:cs typeface="Chalkboard"/>
              </a:rPr>
              <a:t>Sensitivities</a:t>
            </a:r>
          </a:p>
        </p:txBody>
      </p:sp>
      <p:sp>
        <p:nvSpPr>
          <p:cNvPr id="5" name="Rectangle 4"/>
          <p:cNvSpPr/>
          <p:nvPr/>
        </p:nvSpPr>
        <p:spPr>
          <a:xfrm>
            <a:off x="0" y="6134842"/>
            <a:ext cx="4070345" cy="369332"/>
          </a:xfrm>
          <a:prstGeom prst="rect">
            <a:avLst/>
          </a:prstGeom>
        </p:spPr>
        <p:txBody>
          <a:bodyPr wrap="none">
            <a:spAutoFit/>
          </a:bodyPr>
          <a:lstStyle/>
          <a:p>
            <a:r>
              <a:rPr lang="en-US" dirty="0">
                <a:solidFill>
                  <a:srgbClr val="FFFF00"/>
                </a:solidFill>
                <a:latin typeface="Chalkboard"/>
                <a:cs typeface="Chalkboard"/>
              </a:rPr>
              <a:t>Assuming 1 MHz resolution @ 1.5 THz</a:t>
            </a:r>
          </a:p>
        </p:txBody>
      </p:sp>
      <p:grpSp>
        <p:nvGrpSpPr>
          <p:cNvPr id="8" name="Group 7"/>
          <p:cNvGrpSpPr/>
          <p:nvPr/>
        </p:nvGrpSpPr>
        <p:grpSpPr>
          <a:xfrm>
            <a:off x="1028700" y="825044"/>
            <a:ext cx="7250255" cy="5140107"/>
            <a:chOff x="1016000" y="825044"/>
            <a:chExt cx="7250255" cy="5140107"/>
          </a:xfrm>
        </p:grpSpPr>
        <p:pic>
          <p:nvPicPr>
            <p:cNvPr id="3" name="Picture 2"/>
            <p:cNvPicPr>
              <a:picLocks noChangeAspect="1"/>
            </p:cNvPicPr>
            <p:nvPr/>
          </p:nvPicPr>
          <p:blipFill>
            <a:blip r:embed="rId2"/>
            <a:stretch>
              <a:fillRect/>
            </a:stretch>
          </p:blipFill>
          <p:spPr>
            <a:xfrm>
              <a:off x="1016000" y="825044"/>
              <a:ext cx="7250255" cy="5140107"/>
            </a:xfrm>
            <a:prstGeom prst="rect">
              <a:avLst/>
            </a:prstGeom>
          </p:spPr>
        </p:pic>
        <p:sp>
          <p:nvSpPr>
            <p:cNvPr id="6" name="Rectangle 5"/>
            <p:cNvSpPr/>
            <p:nvPr/>
          </p:nvSpPr>
          <p:spPr>
            <a:xfrm>
              <a:off x="3349506" y="3721100"/>
              <a:ext cx="177800" cy="1778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iamond 6"/>
            <p:cNvSpPr/>
            <p:nvPr/>
          </p:nvSpPr>
          <p:spPr>
            <a:xfrm>
              <a:off x="3311406" y="4483100"/>
              <a:ext cx="254000" cy="304800"/>
            </a:xfrm>
            <a:prstGeom prst="diamond">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84818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grpSp>
        <p:nvGrpSpPr>
          <p:cNvPr id="3" name="Group 2"/>
          <p:cNvGrpSpPr/>
          <p:nvPr/>
        </p:nvGrpSpPr>
        <p:grpSpPr>
          <a:xfrm>
            <a:off x="588122" y="1289566"/>
            <a:ext cx="7876427" cy="4352136"/>
            <a:chOff x="457200" y="892964"/>
            <a:chExt cx="7876427" cy="4352136"/>
          </a:xfrm>
        </p:grpSpPr>
        <p:sp>
          <p:nvSpPr>
            <p:cNvPr id="4" name="TextBox 3"/>
            <p:cNvSpPr txBox="1"/>
            <p:nvPr/>
          </p:nvSpPr>
          <p:spPr>
            <a:xfrm>
              <a:off x="841976" y="892964"/>
              <a:ext cx="184666" cy="954107"/>
            </a:xfrm>
            <a:prstGeom prst="rect">
              <a:avLst/>
            </a:prstGeom>
            <a:noFill/>
          </p:spPr>
          <p:txBody>
            <a:bodyPr wrap="none" rtlCol="0">
              <a:spAutoFit/>
            </a:bodyPr>
            <a:lstStyle/>
            <a:p>
              <a:endParaRPr lang="en-US" sz="2800" dirty="0">
                <a:latin typeface="Chalkboard"/>
                <a:cs typeface="Chalkboard"/>
              </a:endParaRPr>
            </a:p>
            <a:p>
              <a:endParaRPr lang="en-US" sz="2800" dirty="0">
                <a:latin typeface="Chalkboard"/>
                <a:cs typeface="Chalkboard"/>
              </a:endParaRPr>
            </a:p>
          </p:txBody>
        </p:sp>
        <p:pic>
          <p:nvPicPr>
            <p:cNvPr id="5" name="Picture 4" descr="GREAT_Spectral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45364"/>
              <a:ext cx="7876427" cy="4199736"/>
            </a:xfrm>
            <a:prstGeom prst="rect">
              <a:avLst/>
            </a:prstGeom>
          </p:spPr>
        </p:pic>
        <p:sp>
          <p:nvSpPr>
            <p:cNvPr id="6" name="Rectangle 5"/>
            <p:cNvSpPr/>
            <p:nvPr/>
          </p:nvSpPr>
          <p:spPr>
            <a:xfrm>
              <a:off x="1371600" y="1847071"/>
              <a:ext cx="6096000" cy="25471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701800" y="2616200"/>
              <a:ext cx="1422400" cy="127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10100" y="2857500"/>
              <a:ext cx="355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965700" y="2857500"/>
              <a:ext cx="1054100" cy="1016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927600" y="2794000"/>
              <a:ext cx="215900" cy="1778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502150" y="2768600"/>
              <a:ext cx="215900" cy="1778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911850" y="2857500"/>
              <a:ext cx="215900" cy="1778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048000" y="2679700"/>
              <a:ext cx="215900" cy="1778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93850" y="2565400"/>
              <a:ext cx="215900" cy="1778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endCxn id="11" idx="2"/>
            </p:cNvCxnSpPr>
            <p:nvPr/>
          </p:nvCxnSpPr>
          <p:spPr>
            <a:xfrm>
              <a:off x="3263900" y="2755900"/>
              <a:ext cx="1238250" cy="1016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1934322" y="441980"/>
            <a:ext cx="5148123" cy="523220"/>
          </a:xfrm>
          <a:prstGeom prst="rect">
            <a:avLst/>
          </a:prstGeom>
        </p:spPr>
        <p:txBody>
          <a:bodyPr wrap="none">
            <a:spAutoFit/>
          </a:bodyPr>
          <a:lstStyle/>
          <a:p>
            <a:r>
              <a:rPr lang="en-US" sz="2800" dirty="0">
                <a:solidFill>
                  <a:srgbClr val="FFFF00"/>
                </a:solidFill>
                <a:latin typeface="Chalkboard"/>
                <a:cs typeface="Chalkboard"/>
              </a:rPr>
              <a:t>Achievable Spectral Resolution</a:t>
            </a:r>
            <a:endParaRPr lang="en-US" sz="2800" dirty="0">
              <a:solidFill>
                <a:srgbClr val="FFFF00"/>
              </a:solidFill>
              <a:latin typeface="Chalkboard"/>
              <a:cs typeface="Chalkboard"/>
            </a:endParaRPr>
          </a:p>
        </p:txBody>
      </p:sp>
    </p:spTree>
    <p:extLst>
      <p:ext uri="{BB962C8B-B14F-4D97-AF65-F5344CB8AC3E}">
        <p14:creationId xmlns:p14="http://schemas.microsoft.com/office/powerpoint/2010/main" val="32211701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p:cNvPicPr>
          <p:nvPr/>
        </p:nvPicPr>
        <p:blipFill>
          <a:blip r:embed="rId3"/>
          <a:stretch>
            <a:fillRect/>
          </a:stretch>
        </p:blipFill>
        <p:spPr>
          <a:xfrm>
            <a:off x="50800" y="0"/>
            <a:ext cx="9101059" cy="6858000"/>
          </a:xfrm>
          <a:prstGeom prst="rect">
            <a:avLst/>
          </a:prstGeom>
        </p:spPr>
      </p:pic>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2650504" y="148608"/>
            <a:ext cx="3369296" cy="461665"/>
          </a:xfrm>
          <a:prstGeom prst="rect">
            <a:avLst/>
          </a:prstGeom>
          <a:noFill/>
        </p:spPr>
        <p:txBody>
          <a:bodyPr wrap="square" rtlCol="0">
            <a:spAutoFit/>
          </a:bodyPr>
          <a:lstStyle/>
          <a:p>
            <a:r>
              <a:rPr lang="en-US" sz="2400" dirty="0" smtClean="0">
                <a:solidFill>
                  <a:srgbClr val="FFFF00"/>
                </a:solidFill>
                <a:latin typeface="Chalkboard"/>
                <a:cs typeface="Chalkboard"/>
              </a:rPr>
              <a:t>Resolution is key ….</a:t>
            </a:r>
          </a:p>
        </p:txBody>
      </p:sp>
      <p:pic>
        <p:nvPicPr>
          <p:cNvPr id="4" name="Picture 3"/>
          <p:cNvPicPr>
            <a:picLocks noChangeAspect="1"/>
          </p:cNvPicPr>
          <p:nvPr/>
        </p:nvPicPr>
        <p:blipFill>
          <a:blip r:embed="rId4"/>
          <a:stretch>
            <a:fillRect/>
          </a:stretch>
        </p:blipFill>
        <p:spPr>
          <a:xfrm>
            <a:off x="2374900" y="3804146"/>
            <a:ext cx="4470400" cy="2421969"/>
          </a:xfrm>
          <a:prstGeom prst="rect">
            <a:avLst/>
          </a:prstGeom>
        </p:spPr>
      </p:pic>
      <p:pic>
        <p:nvPicPr>
          <p:cNvPr id="5" name="Picture 4"/>
          <p:cNvPicPr>
            <a:picLocks/>
          </p:cNvPicPr>
          <p:nvPr/>
        </p:nvPicPr>
        <p:blipFill>
          <a:blip r:embed="rId5"/>
          <a:stretch>
            <a:fillRect/>
          </a:stretch>
        </p:blipFill>
        <p:spPr>
          <a:xfrm>
            <a:off x="2247900" y="901700"/>
            <a:ext cx="4787900" cy="2902446"/>
          </a:xfrm>
          <a:prstGeom prst="rect">
            <a:avLst/>
          </a:prstGeom>
        </p:spPr>
      </p:pic>
      <p:sp>
        <p:nvSpPr>
          <p:cNvPr id="14" name="TextBox 13"/>
          <p:cNvSpPr txBox="1"/>
          <p:nvPr/>
        </p:nvSpPr>
        <p:spPr>
          <a:xfrm>
            <a:off x="7167641" y="1727200"/>
            <a:ext cx="2077959" cy="923330"/>
          </a:xfrm>
          <a:prstGeom prst="rect">
            <a:avLst/>
          </a:prstGeom>
          <a:noFill/>
        </p:spPr>
        <p:txBody>
          <a:bodyPr wrap="none" rtlCol="0">
            <a:spAutoFit/>
          </a:bodyPr>
          <a:lstStyle/>
          <a:p>
            <a:r>
              <a:rPr lang="en-US" dirty="0" smtClean="0">
                <a:solidFill>
                  <a:srgbClr val="FFFF00"/>
                </a:solidFill>
                <a:latin typeface="Chalkboard"/>
                <a:cs typeface="Chalkboard"/>
              </a:rPr>
              <a:t>[OI] in Orion -KL</a:t>
            </a:r>
          </a:p>
          <a:p>
            <a:r>
              <a:rPr lang="en-US" dirty="0" smtClean="0">
                <a:solidFill>
                  <a:srgbClr val="FFFF00"/>
                </a:solidFill>
                <a:latin typeface="Chalkboard"/>
                <a:cs typeface="Chalkboard"/>
              </a:rPr>
              <a:t>ISO-LWS</a:t>
            </a:r>
          </a:p>
          <a:p>
            <a:r>
              <a:rPr lang="en-US" dirty="0" err="1" smtClean="0">
                <a:solidFill>
                  <a:srgbClr val="FFFF00"/>
                </a:solidFill>
                <a:latin typeface="Chalkboard"/>
                <a:cs typeface="Chalkboard"/>
              </a:rPr>
              <a:t>Lerate</a:t>
            </a:r>
            <a:r>
              <a:rPr lang="en-US" dirty="0" smtClean="0">
                <a:solidFill>
                  <a:srgbClr val="FFFF00"/>
                </a:solidFill>
                <a:latin typeface="Chalkboard"/>
                <a:cs typeface="Chalkboard"/>
              </a:rPr>
              <a:t> et al. 2006</a:t>
            </a:r>
          </a:p>
        </p:txBody>
      </p:sp>
      <p:sp>
        <p:nvSpPr>
          <p:cNvPr id="15" name="TextBox 14"/>
          <p:cNvSpPr txBox="1"/>
          <p:nvPr/>
        </p:nvSpPr>
        <p:spPr>
          <a:xfrm>
            <a:off x="7167641" y="4114800"/>
            <a:ext cx="2111886" cy="923330"/>
          </a:xfrm>
          <a:prstGeom prst="rect">
            <a:avLst/>
          </a:prstGeom>
          <a:noFill/>
        </p:spPr>
        <p:txBody>
          <a:bodyPr wrap="none" rtlCol="0">
            <a:spAutoFit/>
          </a:bodyPr>
          <a:lstStyle/>
          <a:p>
            <a:r>
              <a:rPr lang="en-US" dirty="0" smtClean="0">
                <a:solidFill>
                  <a:srgbClr val="FFFF00"/>
                </a:solidFill>
                <a:latin typeface="Chalkboard"/>
                <a:cs typeface="Chalkboard"/>
              </a:rPr>
              <a:t>Water in Orion-KL</a:t>
            </a:r>
          </a:p>
          <a:p>
            <a:r>
              <a:rPr lang="en-US" dirty="0" smtClean="0">
                <a:solidFill>
                  <a:srgbClr val="FFFF00"/>
                </a:solidFill>
                <a:latin typeface="Chalkboard"/>
                <a:cs typeface="Chalkboard"/>
              </a:rPr>
              <a:t>HIFI</a:t>
            </a:r>
          </a:p>
          <a:p>
            <a:r>
              <a:rPr lang="en-US" dirty="0" smtClean="0">
                <a:solidFill>
                  <a:srgbClr val="FFFF00"/>
                </a:solidFill>
                <a:latin typeface="Chalkboard"/>
                <a:cs typeface="Chalkboard"/>
              </a:rPr>
              <a:t>Kama et al. 2013</a:t>
            </a:r>
            <a:endParaRPr lang="en-US" dirty="0">
              <a:solidFill>
                <a:srgbClr val="FFFF00"/>
              </a:solidFill>
              <a:latin typeface="Chalkboard"/>
              <a:cs typeface="Chalkboard"/>
            </a:endParaRPr>
          </a:p>
        </p:txBody>
      </p:sp>
      <p:sp>
        <p:nvSpPr>
          <p:cNvPr id="16" name="TextBox 15"/>
          <p:cNvSpPr txBox="1"/>
          <p:nvPr/>
        </p:nvSpPr>
        <p:spPr>
          <a:xfrm>
            <a:off x="72161" y="2510998"/>
            <a:ext cx="2305057" cy="1569660"/>
          </a:xfrm>
          <a:prstGeom prst="rect">
            <a:avLst/>
          </a:prstGeom>
          <a:noFill/>
        </p:spPr>
        <p:txBody>
          <a:bodyPr wrap="none" rtlCol="0">
            <a:spAutoFit/>
          </a:bodyPr>
          <a:lstStyle/>
          <a:p>
            <a:r>
              <a:rPr lang="en-US" sz="2400" dirty="0" smtClean="0">
                <a:solidFill>
                  <a:srgbClr val="FFFF00"/>
                </a:solidFill>
                <a:latin typeface="Chalkboard"/>
                <a:cs typeface="Chalkboard"/>
              </a:rPr>
              <a:t>Physical </a:t>
            </a:r>
          </a:p>
          <a:p>
            <a:r>
              <a:rPr lang="en-US" sz="2400" dirty="0" smtClean="0">
                <a:solidFill>
                  <a:srgbClr val="FFFF00"/>
                </a:solidFill>
                <a:latin typeface="Chalkboard"/>
                <a:cs typeface="Chalkboard"/>
              </a:rPr>
              <a:t>conditions </a:t>
            </a:r>
          </a:p>
          <a:p>
            <a:r>
              <a:rPr lang="en-US" sz="2400" dirty="0" smtClean="0">
                <a:solidFill>
                  <a:srgbClr val="FFFF00"/>
                </a:solidFill>
                <a:latin typeface="Chalkboard"/>
                <a:cs typeface="Chalkboard"/>
              </a:rPr>
              <a:t>in Star forming </a:t>
            </a:r>
          </a:p>
          <a:p>
            <a:r>
              <a:rPr lang="en-US" sz="2400" dirty="0" smtClean="0">
                <a:solidFill>
                  <a:srgbClr val="FFFF00"/>
                </a:solidFill>
                <a:latin typeface="Chalkboard"/>
                <a:cs typeface="Chalkboard"/>
              </a:rPr>
              <a:t>regions</a:t>
            </a:r>
            <a:endParaRPr lang="en-US" sz="2400" dirty="0">
              <a:solidFill>
                <a:srgbClr val="FFFF00"/>
              </a:solidFill>
              <a:latin typeface="Chalkboard"/>
              <a:cs typeface="Chalkboard"/>
            </a:endParaRPr>
          </a:p>
        </p:txBody>
      </p:sp>
      <p:cxnSp>
        <p:nvCxnSpPr>
          <p:cNvPr id="18" name="Straight Arrow Connector 17"/>
          <p:cNvCxnSpPr/>
          <p:nvPr/>
        </p:nvCxnSpPr>
        <p:spPr>
          <a:xfrm>
            <a:off x="4762500" y="3594100"/>
            <a:ext cx="635000" cy="2171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835400" y="3594100"/>
            <a:ext cx="698500" cy="2171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72100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101600" y="1041401"/>
            <a:ext cx="8902700" cy="5878533"/>
          </a:xfrm>
          <a:prstGeom prst="rect">
            <a:avLst/>
          </a:prstGeom>
        </p:spPr>
        <p:txBody>
          <a:bodyPr wrap="square">
            <a:spAutoFit/>
          </a:bodyPr>
          <a:lstStyle/>
          <a:p>
            <a:r>
              <a:rPr lang="en-US" sz="2800" dirty="0" smtClean="0">
                <a:solidFill>
                  <a:srgbClr val="FFFF00"/>
                </a:solidFill>
                <a:latin typeface="Chalkboard"/>
                <a:cs typeface="Chalkboard"/>
              </a:rPr>
              <a:t>Primary lines/channels:</a:t>
            </a:r>
          </a:p>
          <a:p>
            <a:pPr marL="342900" indent="-342900">
              <a:buFont typeface="Wingdings" charset="2"/>
              <a:buChar char="ü"/>
            </a:pPr>
            <a:r>
              <a:rPr lang="en-US" sz="2400" b="1" dirty="0">
                <a:solidFill>
                  <a:srgbClr val="FFFF00"/>
                </a:solidFill>
                <a:latin typeface="Chalkboard"/>
                <a:cs typeface="Chalkboard"/>
              </a:rPr>
              <a:t>(OI) 63μm </a:t>
            </a:r>
            <a:r>
              <a:rPr lang="en-US" sz="2400" dirty="0">
                <a:solidFill>
                  <a:srgbClr val="FFFF00"/>
                </a:solidFill>
                <a:latin typeface="Chalkboard"/>
                <a:cs typeface="Chalkboard"/>
              </a:rPr>
              <a:t>(4.7 THz</a:t>
            </a:r>
            <a:r>
              <a:rPr lang="en-US" sz="2400" dirty="0" smtClean="0">
                <a:solidFill>
                  <a:srgbClr val="FFFF00"/>
                </a:solidFill>
                <a:latin typeface="Chalkboard"/>
                <a:cs typeface="Chalkboard"/>
              </a:rPr>
              <a:t>)   </a:t>
            </a:r>
          </a:p>
          <a:p>
            <a:pPr marL="342900" indent="-342900">
              <a:buFont typeface="Wingdings" charset="2"/>
              <a:buChar char="ü"/>
            </a:pPr>
            <a:r>
              <a:rPr lang="en-US" sz="2400" b="1" dirty="0" smtClean="0">
                <a:solidFill>
                  <a:srgbClr val="FFFF00"/>
                </a:solidFill>
                <a:latin typeface="Chalkboard"/>
                <a:cs typeface="Chalkboard"/>
              </a:rPr>
              <a:t>[</a:t>
            </a:r>
            <a:r>
              <a:rPr lang="en-US" sz="2400" b="1" dirty="0">
                <a:solidFill>
                  <a:srgbClr val="FFFF00"/>
                </a:solidFill>
                <a:latin typeface="Chalkboard"/>
                <a:cs typeface="Chalkboard"/>
              </a:rPr>
              <a:t>CII] 158 </a:t>
            </a:r>
            <a:r>
              <a:rPr lang="en-US" sz="2400" b="1" dirty="0" err="1">
                <a:solidFill>
                  <a:srgbClr val="FFFF00"/>
                </a:solidFill>
                <a:latin typeface="Chalkboard"/>
                <a:cs typeface="Chalkboard"/>
              </a:rPr>
              <a:t>μm</a:t>
            </a:r>
            <a:r>
              <a:rPr lang="en-US" sz="2400" b="1" dirty="0">
                <a:solidFill>
                  <a:srgbClr val="FFFF00"/>
                </a:solidFill>
                <a:latin typeface="Chalkboard"/>
                <a:cs typeface="Chalkboard"/>
              </a:rPr>
              <a:t> </a:t>
            </a:r>
            <a:r>
              <a:rPr lang="en-US" sz="2400" dirty="0">
                <a:solidFill>
                  <a:srgbClr val="FFFF00"/>
                </a:solidFill>
                <a:latin typeface="Chalkboard"/>
                <a:cs typeface="Chalkboard"/>
              </a:rPr>
              <a:t>(1.9 THz</a:t>
            </a:r>
            <a:r>
              <a:rPr lang="en-US" sz="2400" dirty="0" smtClean="0">
                <a:solidFill>
                  <a:srgbClr val="FFFF00"/>
                </a:solidFill>
                <a:latin typeface="Chalkboard"/>
                <a:cs typeface="Chalkboard"/>
              </a:rPr>
              <a:t>) </a:t>
            </a:r>
          </a:p>
          <a:p>
            <a:pPr marL="342900" indent="-342900">
              <a:buFont typeface="Wingdings" charset="2"/>
              <a:buChar char="ü"/>
            </a:pPr>
            <a:r>
              <a:rPr lang="en-US" sz="2400" b="1" dirty="0" smtClean="0">
                <a:solidFill>
                  <a:srgbClr val="FFFF00"/>
                </a:solidFill>
                <a:latin typeface="Chalkboard"/>
                <a:cs typeface="Chalkboard"/>
              </a:rPr>
              <a:t>[</a:t>
            </a:r>
            <a:r>
              <a:rPr lang="en-US" sz="2400" b="1" dirty="0">
                <a:solidFill>
                  <a:srgbClr val="FFFF00"/>
                </a:solidFill>
                <a:latin typeface="Chalkboard"/>
                <a:cs typeface="Chalkboard"/>
              </a:rPr>
              <a:t>NII]205μm </a:t>
            </a:r>
            <a:r>
              <a:rPr lang="en-US" sz="2400" dirty="0">
                <a:solidFill>
                  <a:srgbClr val="FFFF00"/>
                </a:solidFill>
                <a:latin typeface="Chalkboard"/>
                <a:cs typeface="Chalkboard"/>
              </a:rPr>
              <a:t>(1.46 THz)</a:t>
            </a:r>
          </a:p>
          <a:p>
            <a:endParaRPr lang="en-US" sz="2400" dirty="0" smtClean="0">
              <a:solidFill>
                <a:srgbClr val="FFFF00"/>
              </a:solidFill>
              <a:latin typeface="Chalkboard"/>
              <a:cs typeface="Chalkboard"/>
            </a:endParaRPr>
          </a:p>
          <a:p>
            <a:r>
              <a:rPr lang="en-US" sz="2800" dirty="0" smtClean="0">
                <a:solidFill>
                  <a:srgbClr val="FFFF00"/>
                </a:solidFill>
                <a:latin typeface="Chalkboard"/>
                <a:cs typeface="Chalkboard"/>
              </a:rPr>
              <a:t> Additional </a:t>
            </a:r>
            <a:r>
              <a:rPr lang="en-US" sz="2800" dirty="0">
                <a:solidFill>
                  <a:srgbClr val="FFFF00"/>
                </a:solidFill>
                <a:latin typeface="Chalkboard"/>
                <a:cs typeface="Chalkboard"/>
              </a:rPr>
              <a:t>bands/channels under consideration:</a:t>
            </a:r>
          </a:p>
          <a:p>
            <a:r>
              <a:rPr lang="en-US" sz="2800" dirty="0" smtClean="0">
                <a:solidFill>
                  <a:srgbClr val="FFFF00"/>
                </a:solidFill>
                <a:latin typeface="Chalkboard"/>
                <a:cs typeface="Chalkboard"/>
              </a:rPr>
              <a:t> CO</a:t>
            </a:r>
            <a:r>
              <a:rPr lang="en-US" sz="2800" dirty="0">
                <a:solidFill>
                  <a:srgbClr val="FFFF00"/>
                </a:solidFill>
                <a:latin typeface="Chalkboard"/>
                <a:cs typeface="Chalkboard"/>
              </a:rPr>
              <a:t>(4-3) </a:t>
            </a:r>
            <a:r>
              <a:rPr lang="en-US" sz="2800" dirty="0" smtClean="0">
                <a:solidFill>
                  <a:srgbClr val="FFFF00"/>
                </a:solidFill>
                <a:latin typeface="Chalkboard"/>
                <a:cs typeface="Chalkboard"/>
              </a:rPr>
              <a:t>650μm (0.46 </a:t>
            </a:r>
            <a:r>
              <a:rPr lang="en-US" sz="2800" dirty="0" err="1" smtClean="0">
                <a:solidFill>
                  <a:srgbClr val="FFFF00"/>
                </a:solidFill>
                <a:latin typeface="Chalkboard"/>
                <a:cs typeface="Chalkboard"/>
              </a:rPr>
              <a:t>Thz</a:t>
            </a:r>
            <a:r>
              <a:rPr lang="en-US" sz="2800" dirty="0" smtClean="0">
                <a:solidFill>
                  <a:srgbClr val="FFFF00"/>
                </a:solidFill>
                <a:latin typeface="Chalkboard"/>
                <a:cs typeface="Chalkboard"/>
              </a:rPr>
              <a:t>):  bootstrap FIRSPEX to            </a:t>
            </a:r>
          </a:p>
          <a:p>
            <a:r>
              <a:rPr lang="en-US" sz="2800" dirty="0">
                <a:solidFill>
                  <a:srgbClr val="FFFF00"/>
                </a:solidFill>
                <a:latin typeface="Chalkboard"/>
                <a:cs typeface="Chalkboard"/>
              </a:rPr>
              <a:t> </a:t>
            </a:r>
            <a:r>
              <a:rPr lang="en-US" sz="2800" dirty="0" smtClean="0">
                <a:solidFill>
                  <a:srgbClr val="FFFF00"/>
                </a:solidFill>
                <a:latin typeface="Chalkboard"/>
                <a:cs typeface="Chalkboard"/>
              </a:rPr>
              <a:t>                                  ground based surveys</a:t>
            </a:r>
          </a:p>
          <a:p>
            <a:pPr marL="457200" indent="-457200">
              <a:buFont typeface="Wingdings" charset="2"/>
              <a:buChar char="ü"/>
            </a:pPr>
            <a:r>
              <a:rPr lang="en-US" sz="2800" dirty="0" smtClean="0">
                <a:solidFill>
                  <a:srgbClr val="FFFF00"/>
                </a:solidFill>
                <a:latin typeface="Chalkboard"/>
                <a:cs typeface="Chalkboard"/>
              </a:rPr>
              <a:t>[</a:t>
            </a:r>
            <a:r>
              <a:rPr lang="en-US" sz="2800" dirty="0">
                <a:solidFill>
                  <a:srgbClr val="FFFF00"/>
                </a:solidFill>
                <a:latin typeface="Chalkboard"/>
                <a:cs typeface="Chalkboard"/>
              </a:rPr>
              <a:t>CI] </a:t>
            </a:r>
            <a:r>
              <a:rPr lang="en-US" sz="2800" dirty="0" smtClean="0">
                <a:solidFill>
                  <a:srgbClr val="FFFF00"/>
                </a:solidFill>
                <a:latin typeface="Chalkboard"/>
                <a:cs typeface="Chalkboard"/>
              </a:rPr>
              <a:t>370μm (0.89THz) :       crucial to obtain [CI]/[CII] ratio</a:t>
            </a:r>
          </a:p>
          <a:p>
            <a:r>
              <a:rPr lang="en-US" sz="2800" dirty="0">
                <a:solidFill>
                  <a:srgbClr val="FFFF00"/>
                </a:solidFill>
                <a:latin typeface="Chalkboard"/>
                <a:cs typeface="Chalkboard"/>
              </a:rPr>
              <a:t> </a:t>
            </a:r>
            <a:r>
              <a:rPr lang="en-US" sz="2800" dirty="0" smtClean="0">
                <a:solidFill>
                  <a:srgbClr val="FFFF00"/>
                </a:solidFill>
                <a:latin typeface="Chalkboard"/>
                <a:cs typeface="Chalkboard"/>
              </a:rPr>
              <a:t>                      =&gt; C abundance         </a:t>
            </a:r>
          </a:p>
          <a:p>
            <a:endParaRPr lang="en-US" sz="2800" dirty="0">
              <a:solidFill>
                <a:srgbClr val="FFFF00"/>
              </a:solidFill>
              <a:latin typeface="Chalkboard"/>
              <a:cs typeface="Chalkboard"/>
            </a:endParaRPr>
          </a:p>
          <a:p>
            <a:r>
              <a:rPr lang="en-US" sz="2800" dirty="0" smtClean="0">
                <a:solidFill>
                  <a:srgbClr val="FFFF00"/>
                </a:solidFill>
                <a:latin typeface="Chalkboard"/>
                <a:cs typeface="Chalkboard"/>
              </a:rPr>
              <a:t>[</a:t>
            </a:r>
            <a:r>
              <a:rPr lang="en-US" sz="2800" dirty="0">
                <a:solidFill>
                  <a:srgbClr val="FFFF00"/>
                </a:solidFill>
                <a:latin typeface="Chalkboard"/>
                <a:cs typeface="Chalkboard"/>
              </a:rPr>
              <a:t>OH] 119μm (interesting but hard)</a:t>
            </a:r>
            <a:r>
              <a:rPr lang="en-US" sz="2800" dirty="0" smtClean="0">
                <a:solidFill>
                  <a:srgbClr val="FFFF00"/>
                </a:solidFill>
                <a:latin typeface="Chalkboard"/>
                <a:cs typeface="Chalkboard"/>
              </a:rPr>
              <a:t>, </a:t>
            </a:r>
            <a:r>
              <a:rPr lang="en-US" sz="2800" dirty="0">
                <a:solidFill>
                  <a:srgbClr val="FFFF00"/>
                </a:solidFill>
                <a:latin typeface="Chalkboard"/>
                <a:cs typeface="Chalkboard"/>
              </a:rPr>
              <a:t>[NII] 122μm</a:t>
            </a:r>
          </a:p>
          <a:p>
            <a:endParaRPr lang="en-US" sz="2800" dirty="0" smtClean="0">
              <a:solidFill>
                <a:srgbClr val="FFFF00"/>
              </a:solidFill>
              <a:latin typeface="Chalkboard"/>
              <a:cs typeface="Chalkboard"/>
            </a:endParaRPr>
          </a:p>
        </p:txBody>
      </p:sp>
      <p:sp>
        <p:nvSpPr>
          <p:cNvPr id="4" name="TextBox 3"/>
          <p:cNvSpPr txBox="1"/>
          <p:nvPr/>
        </p:nvSpPr>
        <p:spPr>
          <a:xfrm>
            <a:off x="1981200" y="406400"/>
            <a:ext cx="4689590" cy="523220"/>
          </a:xfrm>
          <a:prstGeom prst="rect">
            <a:avLst/>
          </a:prstGeom>
          <a:noFill/>
        </p:spPr>
        <p:txBody>
          <a:bodyPr wrap="none" rtlCol="0">
            <a:spAutoFit/>
          </a:bodyPr>
          <a:lstStyle/>
          <a:p>
            <a:r>
              <a:rPr lang="en-US" sz="2800" dirty="0" smtClean="0">
                <a:solidFill>
                  <a:srgbClr val="FFFF00"/>
                </a:solidFill>
                <a:latin typeface="Chalkboard"/>
                <a:cs typeface="Chalkboard"/>
              </a:rPr>
              <a:t>The choice of spectral lines</a:t>
            </a:r>
            <a:endParaRPr lang="en-US" sz="2800" dirty="0">
              <a:solidFill>
                <a:srgbClr val="FFFF00"/>
              </a:solidFill>
              <a:latin typeface="Chalkboard"/>
              <a:cs typeface="Chalkboard"/>
            </a:endParaRPr>
          </a:p>
        </p:txBody>
      </p:sp>
      <p:sp>
        <p:nvSpPr>
          <p:cNvPr id="5" name="Right Brace 4"/>
          <p:cNvSpPr/>
          <p:nvPr/>
        </p:nvSpPr>
        <p:spPr>
          <a:xfrm>
            <a:off x="5080000" y="1244600"/>
            <a:ext cx="546100" cy="1397000"/>
          </a:xfrm>
          <a:prstGeom prst="rightBrace">
            <a:avLst/>
          </a:prstGeom>
          <a:noFill/>
          <a:ln w="5715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6451600" y="1663700"/>
            <a:ext cx="913447" cy="461665"/>
          </a:xfrm>
          <a:prstGeom prst="rect">
            <a:avLst/>
          </a:prstGeom>
          <a:noFill/>
        </p:spPr>
        <p:txBody>
          <a:bodyPr wrap="none" rtlCol="0">
            <a:spAutoFit/>
          </a:bodyPr>
          <a:lstStyle/>
          <a:p>
            <a:r>
              <a:rPr lang="en-US" sz="2400" dirty="0" smtClean="0">
                <a:solidFill>
                  <a:srgbClr val="FFFF00"/>
                </a:solidFill>
                <a:latin typeface="Chalkboard"/>
                <a:cs typeface="Chalkboard"/>
              </a:rPr>
              <a:t>C,N,O</a:t>
            </a:r>
            <a:endParaRPr lang="en-US" sz="2400" dirty="0">
              <a:solidFill>
                <a:srgbClr val="FFFF00"/>
              </a:solidFill>
              <a:latin typeface="Chalkboard"/>
              <a:cs typeface="Chalkboard"/>
            </a:endParaRPr>
          </a:p>
        </p:txBody>
      </p:sp>
    </p:spTree>
    <p:extLst>
      <p:ext uri="{BB962C8B-B14F-4D97-AF65-F5344CB8AC3E}">
        <p14:creationId xmlns:p14="http://schemas.microsoft.com/office/powerpoint/2010/main" val="12488625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1651000" y="418068"/>
            <a:ext cx="5785540" cy="584776"/>
          </a:xfrm>
          <a:prstGeom prst="rect">
            <a:avLst/>
          </a:prstGeom>
          <a:noFill/>
        </p:spPr>
        <p:txBody>
          <a:bodyPr wrap="none" rtlCol="0">
            <a:spAutoFit/>
          </a:bodyPr>
          <a:lstStyle/>
          <a:p>
            <a:r>
              <a:rPr lang="en-US" sz="3200" dirty="0" smtClean="0">
                <a:solidFill>
                  <a:srgbClr val="FFFF00"/>
                </a:solidFill>
                <a:latin typeface="Chalkboard"/>
                <a:cs typeface="Chalkboard"/>
              </a:rPr>
              <a:t>FIRSPEX primary science goal</a:t>
            </a:r>
            <a:endParaRPr lang="en-US" sz="3200" dirty="0">
              <a:solidFill>
                <a:srgbClr val="FFFF00"/>
              </a:solidFill>
              <a:latin typeface="Chalkboard"/>
              <a:cs typeface="Chalkboard"/>
            </a:endParaRPr>
          </a:p>
        </p:txBody>
      </p:sp>
      <p:sp>
        <p:nvSpPr>
          <p:cNvPr id="4" name="Rectangle 3"/>
          <p:cNvSpPr/>
          <p:nvPr/>
        </p:nvSpPr>
        <p:spPr>
          <a:xfrm>
            <a:off x="482600" y="1346201"/>
            <a:ext cx="8432800" cy="830997"/>
          </a:xfrm>
          <a:prstGeom prst="rect">
            <a:avLst/>
          </a:prstGeom>
        </p:spPr>
        <p:txBody>
          <a:bodyPr wrap="square">
            <a:spAutoFit/>
          </a:bodyPr>
          <a:lstStyle/>
          <a:p>
            <a:r>
              <a:rPr lang="en-US" sz="2400" i="1" dirty="0">
                <a:solidFill>
                  <a:srgbClr val="FFFF00"/>
                </a:solidFill>
                <a:latin typeface="Chalkboard"/>
                <a:cs typeface="Chalkboard"/>
              </a:rPr>
              <a:t>Perform ``all-sky’’ survey </a:t>
            </a:r>
            <a:r>
              <a:rPr lang="en-US" sz="2400" i="1" dirty="0" smtClean="0">
                <a:solidFill>
                  <a:srgbClr val="FFFF00"/>
                </a:solidFill>
                <a:latin typeface="Chalkboard"/>
                <a:cs typeface="Chalkboard"/>
              </a:rPr>
              <a:t> </a:t>
            </a:r>
          </a:p>
          <a:p>
            <a:r>
              <a:rPr lang="en-US" sz="2400" i="1" dirty="0" smtClean="0">
                <a:solidFill>
                  <a:srgbClr val="FFFF00"/>
                </a:solidFill>
                <a:latin typeface="Chalkboard"/>
                <a:cs typeface="Chalkboard"/>
              </a:rPr>
              <a:t>(spectroscopic equivalent </a:t>
            </a:r>
            <a:r>
              <a:rPr lang="en-US" sz="2400" i="1" dirty="0">
                <a:solidFill>
                  <a:srgbClr val="FFFF00"/>
                </a:solidFill>
                <a:latin typeface="Chalkboard"/>
                <a:cs typeface="Chalkboard"/>
              </a:rPr>
              <a:t>of the IRAS/AKARI </a:t>
            </a:r>
            <a:r>
              <a:rPr lang="en-US" sz="2400" i="1" dirty="0" smtClean="0">
                <a:solidFill>
                  <a:srgbClr val="FFFF00"/>
                </a:solidFill>
                <a:latin typeface="Chalkboard"/>
                <a:cs typeface="Chalkboard"/>
              </a:rPr>
              <a:t>missions)</a:t>
            </a:r>
            <a:endParaRPr lang="en-US" sz="2400" i="1" dirty="0">
              <a:solidFill>
                <a:srgbClr val="FFFF00"/>
              </a:solidFill>
              <a:latin typeface="Chalkboard"/>
              <a:cs typeface="Chalkboard"/>
            </a:endParaRPr>
          </a:p>
        </p:txBody>
      </p:sp>
      <p:pic>
        <p:nvPicPr>
          <p:cNvPr id="5" name="Picture 4" descr="AKARIAllSkySurveyF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2309130"/>
            <a:ext cx="6616700" cy="3895280"/>
          </a:xfrm>
          <a:prstGeom prst="rect">
            <a:avLst/>
          </a:prstGeom>
        </p:spPr>
      </p:pic>
    </p:spTree>
    <p:extLst>
      <p:ext uri="{BB962C8B-B14F-4D97-AF65-F5344CB8AC3E}">
        <p14:creationId xmlns:p14="http://schemas.microsoft.com/office/powerpoint/2010/main" val="12815495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075596"/>
            <a:ext cx="7620000" cy="4401205"/>
          </a:xfrm>
          <a:prstGeom prst="rect">
            <a:avLst/>
          </a:prstGeom>
        </p:spPr>
        <p:txBody>
          <a:bodyPr wrap="square">
            <a:spAutoFit/>
          </a:bodyPr>
          <a:lstStyle/>
          <a:p>
            <a:endParaRPr lang="en-US" sz="2000" dirty="0" smtClean="0">
              <a:solidFill>
                <a:srgbClr val="FFFF00"/>
              </a:solidFill>
            </a:endParaRPr>
          </a:p>
          <a:p>
            <a:endParaRPr lang="en-US" sz="2000" dirty="0" smtClean="0">
              <a:solidFill>
                <a:srgbClr val="FFFF00"/>
              </a:solidFill>
            </a:endParaRPr>
          </a:p>
          <a:p>
            <a:r>
              <a:rPr lang="en-US" sz="2000" dirty="0" smtClean="0">
                <a:solidFill>
                  <a:srgbClr val="FFFF00"/>
                </a:solidFill>
              </a:rPr>
              <a:t>E</a:t>
            </a:r>
            <a:r>
              <a:rPr lang="en-US" sz="2000" dirty="0">
                <a:solidFill>
                  <a:srgbClr val="FFFF00"/>
                </a:solidFill>
              </a:rPr>
              <a:t>. </a:t>
            </a:r>
            <a:r>
              <a:rPr lang="en-US" sz="2000" dirty="0" err="1">
                <a:solidFill>
                  <a:srgbClr val="FFFF00"/>
                </a:solidFill>
              </a:rPr>
              <a:t>Caux</a:t>
            </a:r>
            <a:r>
              <a:rPr lang="en-US" sz="2000" dirty="0">
                <a:solidFill>
                  <a:srgbClr val="FFFF00"/>
                </a:solidFill>
              </a:rPr>
              <a:t> (IRAP, FR)                 </a:t>
            </a:r>
            <a:r>
              <a:rPr lang="en-US" sz="2000" dirty="0" smtClean="0">
                <a:solidFill>
                  <a:srgbClr val="FFFF00"/>
                </a:solidFill>
              </a:rPr>
              <a:t>               </a:t>
            </a:r>
            <a:r>
              <a:rPr lang="en-US" sz="2000" dirty="0">
                <a:solidFill>
                  <a:srgbClr val="FFFF00"/>
                </a:solidFill>
              </a:rPr>
              <a:t>S. Molinari (IAPS-INAF, IT</a:t>
            </a:r>
            <a:r>
              <a:rPr lang="en-US" sz="2000" dirty="0" smtClean="0">
                <a:solidFill>
                  <a:srgbClr val="FFFF00"/>
                </a:solidFill>
              </a:rPr>
              <a:t>)</a:t>
            </a:r>
            <a:endParaRPr lang="en-US" sz="2000" dirty="0">
              <a:solidFill>
                <a:srgbClr val="FFFF00"/>
              </a:solidFill>
            </a:endParaRPr>
          </a:p>
          <a:p>
            <a:r>
              <a:rPr lang="en-US" sz="2000" dirty="0" smtClean="0">
                <a:solidFill>
                  <a:srgbClr val="FFFF00"/>
                </a:solidFill>
              </a:rPr>
              <a:t>M</a:t>
            </a:r>
            <a:r>
              <a:rPr lang="en-US" sz="2000" dirty="0">
                <a:solidFill>
                  <a:srgbClr val="FFFF00"/>
                </a:solidFill>
              </a:rPr>
              <a:t>. Huang (NAOC, China</a:t>
            </a:r>
            <a:r>
              <a:rPr lang="en-US" sz="2000" dirty="0" smtClean="0">
                <a:solidFill>
                  <a:srgbClr val="FFFF00"/>
                </a:solidFill>
              </a:rPr>
              <a:t>)                    F</a:t>
            </a:r>
            <a:r>
              <a:rPr lang="en-US" sz="2000" dirty="0">
                <a:solidFill>
                  <a:srgbClr val="FFFF00"/>
                </a:solidFill>
              </a:rPr>
              <a:t>. </a:t>
            </a:r>
            <a:r>
              <a:rPr lang="en-US" sz="2000" dirty="0" err="1">
                <a:solidFill>
                  <a:srgbClr val="FFFF00"/>
                </a:solidFill>
              </a:rPr>
              <a:t>Helmich</a:t>
            </a:r>
            <a:r>
              <a:rPr lang="en-US" sz="2000" dirty="0">
                <a:solidFill>
                  <a:srgbClr val="FFFF00"/>
                </a:solidFill>
              </a:rPr>
              <a:t> (SRON, NL) </a:t>
            </a:r>
            <a:endParaRPr lang="en-US" sz="2000" dirty="0" smtClean="0">
              <a:solidFill>
                <a:srgbClr val="FFFF00"/>
              </a:solidFill>
            </a:endParaRPr>
          </a:p>
          <a:p>
            <a:r>
              <a:rPr lang="en-US" sz="2000" dirty="0" smtClean="0">
                <a:solidFill>
                  <a:srgbClr val="FFFF00"/>
                </a:solidFill>
              </a:rPr>
              <a:t>D. Clements (IC, UK)                            S. </a:t>
            </a:r>
            <a:r>
              <a:rPr lang="en-US" sz="2000" dirty="0" err="1" smtClean="0">
                <a:solidFill>
                  <a:srgbClr val="FFFF00"/>
                </a:solidFill>
              </a:rPr>
              <a:t>Viti</a:t>
            </a:r>
            <a:r>
              <a:rPr lang="en-US" sz="2000" dirty="0" smtClean="0">
                <a:solidFill>
                  <a:srgbClr val="FFFF00"/>
                </a:solidFill>
              </a:rPr>
              <a:t> (UCL, UK)</a:t>
            </a:r>
            <a:endParaRPr lang="en-US" sz="2000" dirty="0">
              <a:solidFill>
                <a:srgbClr val="FFFF00"/>
              </a:solidFill>
            </a:endParaRPr>
          </a:p>
          <a:p>
            <a:r>
              <a:rPr lang="en-US" sz="2000" dirty="0" smtClean="0">
                <a:solidFill>
                  <a:srgbClr val="FFFF00"/>
                </a:solidFill>
              </a:rPr>
              <a:t>S.C. Shi (PMO, China)                          Yu </a:t>
            </a:r>
            <a:r>
              <a:rPr lang="en-US" sz="2000" dirty="0" err="1" smtClean="0">
                <a:solidFill>
                  <a:srgbClr val="FFFF00"/>
                </a:solidFill>
              </a:rPr>
              <a:t>Gao</a:t>
            </a:r>
            <a:r>
              <a:rPr lang="en-US" sz="2000" dirty="0">
                <a:solidFill>
                  <a:srgbClr val="FFFF00"/>
                </a:solidFill>
              </a:rPr>
              <a:t> </a:t>
            </a:r>
            <a:r>
              <a:rPr lang="en-US" sz="2000" dirty="0" smtClean="0">
                <a:solidFill>
                  <a:srgbClr val="FFFF00"/>
                </a:solidFill>
              </a:rPr>
              <a:t>(PMO, China)</a:t>
            </a:r>
            <a:endParaRPr lang="en-US" sz="2000" dirty="0" smtClean="0">
              <a:solidFill>
                <a:srgbClr val="FFFF00"/>
              </a:solidFill>
            </a:endParaRPr>
          </a:p>
          <a:p>
            <a:r>
              <a:rPr lang="en-US" sz="2000" dirty="0" smtClean="0">
                <a:solidFill>
                  <a:srgbClr val="FFFF00"/>
                </a:solidFill>
              </a:rPr>
              <a:t>Y</a:t>
            </a:r>
            <a:r>
              <a:rPr lang="en-US" sz="2000" dirty="0" smtClean="0">
                <a:solidFill>
                  <a:srgbClr val="FFFF00"/>
                </a:solidFill>
              </a:rPr>
              <a:t>. Delorme (</a:t>
            </a:r>
            <a:r>
              <a:rPr lang="en-US" sz="2000" dirty="0" err="1" smtClean="0">
                <a:solidFill>
                  <a:srgbClr val="FFFF00"/>
                </a:solidFill>
              </a:rPr>
              <a:t>Obs</a:t>
            </a:r>
            <a:r>
              <a:rPr lang="en-US" sz="2000" dirty="0" smtClean="0">
                <a:solidFill>
                  <a:srgbClr val="FFFF00"/>
                </a:solidFill>
              </a:rPr>
              <a:t> Paris, FR)                 E. </a:t>
            </a:r>
            <a:r>
              <a:rPr lang="en-US" sz="2000" dirty="0" err="1" smtClean="0">
                <a:solidFill>
                  <a:srgbClr val="FFFF00"/>
                </a:solidFill>
              </a:rPr>
              <a:t>Lichfield</a:t>
            </a:r>
            <a:r>
              <a:rPr lang="en-US" sz="2000" dirty="0" smtClean="0">
                <a:solidFill>
                  <a:srgbClr val="FFFF00"/>
                </a:solidFill>
              </a:rPr>
              <a:t> (Leeds, UK)                        V. </a:t>
            </a:r>
            <a:r>
              <a:rPr lang="en-US" sz="2000" dirty="0" err="1" smtClean="0">
                <a:solidFill>
                  <a:srgbClr val="FFFF00"/>
                </a:solidFill>
              </a:rPr>
              <a:t>Charmandaris</a:t>
            </a:r>
            <a:r>
              <a:rPr lang="en-US" sz="2000" dirty="0" smtClean="0">
                <a:solidFill>
                  <a:srgbClr val="FFFF00"/>
                </a:solidFill>
              </a:rPr>
              <a:t> (NOA, GR</a:t>
            </a:r>
            <a:r>
              <a:rPr lang="en-US" sz="2000" dirty="0">
                <a:solidFill>
                  <a:srgbClr val="FFFF00"/>
                </a:solidFill>
              </a:rPr>
              <a:t>) </a:t>
            </a:r>
            <a:r>
              <a:rPr lang="en-US" sz="2000" dirty="0" smtClean="0">
                <a:solidFill>
                  <a:srgbClr val="FFFF00"/>
                </a:solidFill>
              </a:rPr>
              <a:t>              C.N</a:t>
            </a:r>
            <a:r>
              <a:rPr lang="en-US" sz="2000" dirty="0">
                <a:solidFill>
                  <a:srgbClr val="FFFF00"/>
                </a:solidFill>
              </a:rPr>
              <a:t>. </a:t>
            </a:r>
            <a:r>
              <a:rPr lang="en-US" sz="2000" dirty="0" err="1">
                <a:solidFill>
                  <a:srgbClr val="FFFF00"/>
                </a:solidFill>
              </a:rPr>
              <a:t>Hao</a:t>
            </a:r>
            <a:r>
              <a:rPr lang="en-US" sz="2000" dirty="0">
                <a:solidFill>
                  <a:srgbClr val="FFFF00"/>
                </a:solidFill>
              </a:rPr>
              <a:t> (</a:t>
            </a:r>
            <a:r>
              <a:rPr lang="en-US" sz="2000" dirty="0" err="1">
                <a:solidFill>
                  <a:srgbClr val="FFFF00"/>
                </a:solidFill>
              </a:rPr>
              <a:t>Tianjin,NU</a:t>
            </a:r>
            <a:r>
              <a:rPr lang="en-US" sz="2000" dirty="0">
                <a:solidFill>
                  <a:srgbClr val="FFFF00"/>
                </a:solidFill>
              </a:rPr>
              <a:t>, China) </a:t>
            </a:r>
            <a:endParaRPr lang="en-US" sz="2000" dirty="0" smtClean="0">
              <a:solidFill>
                <a:srgbClr val="FFFF00"/>
              </a:solidFill>
            </a:endParaRPr>
          </a:p>
          <a:p>
            <a:r>
              <a:rPr lang="en-US" sz="2000" dirty="0" smtClean="0">
                <a:solidFill>
                  <a:srgbClr val="FFFF00"/>
                </a:solidFill>
              </a:rPr>
              <a:t>W</a:t>
            </a:r>
            <a:r>
              <a:rPr lang="en-US" sz="2000" dirty="0">
                <a:solidFill>
                  <a:srgbClr val="FFFF00"/>
                </a:solidFill>
              </a:rPr>
              <a:t>. </a:t>
            </a:r>
            <a:r>
              <a:rPr lang="en-US" sz="2000" dirty="0" err="1">
                <a:solidFill>
                  <a:srgbClr val="FFFF00"/>
                </a:solidFill>
              </a:rPr>
              <a:t>Zhong</a:t>
            </a:r>
            <a:r>
              <a:rPr lang="en-US" sz="2000" dirty="0">
                <a:solidFill>
                  <a:srgbClr val="FFFF00"/>
                </a:solidFill>
              </a:rPr>
              <a:t> (NAOC, China) </a:t>
            </a:r>
            <a:r>
              <a:rPr lang="en-US" sz="2000" dirty="0" smtClean="0">
                <a:solidFill>
                  <a:srgbClr val="FFFF00"/>
                </a:solidFill>
              </a:rPr>
              <a:t>                    X.Y</a:t>
            </a:r>
            <a:r>
              <a:rPr lang="en-US" sz="2000" dirty="0">
                <a:solidFill>
                  <a:srgbClr val="FFFF00"/>
                </a:solidFill>
              </a:rPr>
              <a:t>. Xia (</a:t>
            </a:r>
            <a:r>
              <a:rPr lang="en-US" sz="2000" dirty="0" err="1">
                <a:solidFill>
                  <a:srgbClr val="FFFF00"/>
                </a:solidFill>
              </a:rPr>
              <a:t>Tianjin,NU</a:t>
            </a:r>
            <a:r>
              <a:rPr lang="en-US" sz="2000" dirty="0">
                <a:solidFill>
                  <a:srgbClr val="FFFF00"/>
                </a:solidFill>
              </a:rPr>
              <a:t>, China) </a:t>
            </a:r>
          </a:p>
          <a:p>
            <a:r>
              <a:rPr lang="en-US" sz="2000" dirty="0" smtClean="0">
                <a:solidFill>
                  <a:srgbClr val="FFFF00"/>
                </a:solidFill>
              </a:rPr>
              <a:t>X. Liu (China)                                         Je Hu (PMO)</a:t>
            </a:r>
            <a:endParaRPr lang="en-US" sz="2000" dirty="0">
              <a:solidFill>
                <a:srgbClr val="FFFF00"/>
              </a:solidFill>
            </a:endParaRPr>
          </a:p>
          <a:p>
            <a:r>
              <a:rPr lang="en-US" sz="2000" dirty="0" smtClean="0">
                <a:solidFill>
                  <a:srgbClr val="FFFF00"/>
                </a:solidFill>
              </a:rPr>
              <a:t>M.J</a:t>
            </a:r>
            <a:r>
              <a:rPr lang="en-US" sz="2000" dirty="0">
                <a:solidFill>
                  <a:srgbClr val="FFFF00"/>
                </a:solidFill>
              </a:rPr>
              <a:t>. Griffin (Cardiff, UK) </a:t>
            </a:r>
            <a:r>
              <a:rPr lang="en-US" sz="2000" dirty="0" smtClean="0">
                <a:solidFill>
                  <a:srgbClr val="FFFF00"/>
                </a:solidFill>
              </a:rPr>
              <a:t>                     D. </a:t>
            </a:r>
            <a:r>
              <a:rPr lang="en-US" sz="2000" dirty="0">
                <a:solidFill>
                  <a:srgbClr val="FFFF00"/>
                </a:solidFill>
              </a:rPr>
              <a:t>Li (NAOC, China) </a:t>
            </a:r>
          </a:p>
          <a:p>
            <a:r>
              <a:rPr lang="en-US" sz="2000" dirty="0">
                <a:solidFill>
                  <a:srgbClr val="FFFF00"/>
                </a:solidFill>
              </a:rPr>
              <a:t>J. R. </a:t>
            </a:r>
            <a:r>
              <a:rPr lang="en-US" sz="2000" dirty="0" err="1">
                <a:solidFill>
                  <a:srgbClr val="FFFF00"/>
                </a:solidFill>
              </a:rPr>
              <a:t>Gao</a:t>
            </a:r>
            <a:r>
              <a:rPr lang="en-US" sz="2000" dirty="0">
                <a:solidFill>
                  <a:srgbClr val="FFFF00"/>
                </a:solidFill>
              </a:rPr>
              <a:t> (SRON, NL)                           </a:t>
            </a:r>
            <a:r>
              <a:rPr lang="en-US" sz="2000" dirty="0" smtClean="0">
                <a:solidFill>
                  <a:srgbClr val="FFFF00"/>
                </a:solidFill>
              </a:rPr>
              <a:t> M</a:t>
            </a:r>
            <a:r>
              <a:rPr lang="en-US" sz="2000" dirty="0">
                <a:solidFill>
                  <a:srgbClr val="FFFF00"/>
                </a:solidFill>
              </a:rPr>
              <a:t>. </a:t>
            </a:r>
            <a:r>
              <a:rPr lang="en-US" sz="2000" dirty="0" err="1">
                <a:solidFill>
                  <a:srgbClr val="FFFF00"/>
                </a:solidFill>
              </a:rPr>
              <a:t>Wiedner</a:t>
            </a:r>
            <a:r>
              <a:rPr lang="en-US" sz="2000" dirty="0">
                <a:solidFill>
                  <a:srgbClr val="FFFF00"/>
                </a:solidFill>
              </a:rPr>
              <a:t> (Obs. Paris, FR)</a:t>
            </a:r>
          </a:p>
          <a:p>
            <a:r>
              <a:rPr lang="en-US" sz="2000" dirty="0">
                <a:solidFill>
                  <a:srgbClr val="FFFF00"/>
                </a:solidFill>
              </a:rPr>
              <a:t>L. </a:t>
            </a:r>
            <a:r>
              <a:rPr lang="en-US" sz="2000" dirty="0" err="1">
                <a:solidFill>
                  <a:srgbClr val="FFFF00"/>
                </a:solidFill>
              </a:rPr>
              <a:t>Hao</a:t>
            </a:r>
            <a:r>
              <a:rPr lang="en-US" sz="2000" dirty="0">
                <a:solidFill>
                  <a:srgbClr val="FFFF00"/>
                </a:solidFill>
              </a:rPr>
              <a:t> (Shanghai, China)                    </a:t>
            </a:r>
            <a:r>
              <a:rPr lang="en-US" sz="2000" dirty="0" smtClean="0">
                <a:solidFill>
                  <a:srgbClr val="FFFF00"/>
                </a:solidFill>
              </a:rPr>
              <a:t> </a:t>
            </a:r>
            <a:r>
              <a:rPr lang="en-US" sz="2000" dirty="0" err="1" smtClean="0">
                <a:solidFill>
                  <a:srgbClr val="FFFF00"/>
                </a:solidFill>
              </a:rPr>
              <a:t>Ji</a:t>
            </a:r>
            <a:r>
              <a:rPr lang="en-US" sz="2000" dirty="0" smtClean="0">
                <a:solidFill>
                  <a:srgbClr val="FFFF00"/>
                </a:solidFill>
              </a:rPr>
              <a:t> </a:t>
            </a:r>
            <a:r>
              <a:rPr lang="en-US" sz="2000" dirty="0">
                <a:solidFill>
                  <a:srgbClr val="FFFF00"/>
                </a:solidFill>
              </a:rPr>
              <a:t>Yang (PMO, China)</a:t>
            </a:r>
          </a:p>
          <a:p>
            <a:endParaRPr lang="en-US" sz="2000" dirty="0">
              <a:solidFill>
                <a:srgbClr val="FFFF00"/>
              </a:solidFill>
            </a:endParaRPr>
          </a:p>
        </p:txBody>
      </p:sp>
      <p:sp>
        <p:nvSpPr>
          <p:cNvPr id="3" name="TextBox 2"/>
          <p:cNvSpPr txBox="1"/>
          <p:nvPr/>
        </p:nvSpPr>
        <p:spPr>
          <a:xfrm>
            <a:off x="3276600" y="370006"/>
            <a:ext cx="2508486" cy="523220"/>
          </a:xfrm>
          <a:prstGeom prst="rect">
            <a:avLst/>
          </a:prstGeom>
          <a:noFill/>
        </p:spPr>
        <p:txBody>
          <a:bodyPr wrap="none" rtlCol="0">
            <a:spAutoFit/>
          </a:bodyPr>
          <a:lstStyle/>
          <a:p>
            <a:r>
              <a:rPr lang="en-US" sz="2800" dirty="0" smtClean="0">
                <a:solidFill>
                  <a:srgbClr val="FFFF00"/>
                </a:solidFill>
                <a:latin typeface="Chalkboard"/>
                <a:cs typeface="Chalkboard"/>
              </a:rPr>
              <a:t>FIRSPEX Team</a:t>
            </a:r>
            <a:endParaRPr lang="en-US" sz="2800" dirty="0">
              <a:solidFill>
                <a:srgbClr val="FFFF00"/>
              </a:solidFill>
              <a:latin typeface="Chalkboard"/>
              <a:cs typeface="Chalkboard"/>
            </a:endParaRPr>
          </a:p>
        </p:txBody>
      </p:sp>
      <p:sp>
        <p:nvSpPr>
          <p:cNvPr id="4" name="TextBox 3"/>
          <p:cNvSpPr txBox="1"/>
          <p:nvPr/>
        </p:nvSpPr>
        <p:spPr>
          <a:xfrm>
            <a:off x="520700" y="897452"/>
            <a:ext cx="7813293" cy="1569660"/>
          </a:xfrm>
          <a:prstGeom prst="rect">
            <a:avLst/>
          </a:prstGeom>
          <a:noFill/>
        </p:spPr>
        <p:txBody>
          <a:bodyPr wrap="none" rtlCol="0">
            <a:spAutoFit/>
          </a:bodyPr>
          <a:lstStyle/>
          <a:p>
            <a:pPr algn="ctr"/>
            <a:r>
              <a:rPr lang="en-US" sz="2400" dirty="0" smtClean="0">
                <a:solidFill>
                  <a:srgbClr val="FFFF00"/>
                </a:solidFill>
                <a:latin typeface="Chalkboard"/>
                <a:cs typeface="Chalkboard"/>
              </a:rPr>
              <a:t>PIs: D. </a:t>
            </a:r>
            <a:r>
              <a:rPr lang="en-US" sz="2400" dirty="0" err="1" smtClean="0">
                <a:solidFill>
                  <a:srgbClr val="FFFF00"/>
                </a:solidFill>
                <a:latin typeface="Chalkboard"/>
                <a:cs typeface="Chalkboard"/>
              </a:rPr>
              <a:t>Rigopoulou</a:t>
            </a:r>
            <a:r>
              <a:rPr lang="en-US" sz="2400" dirty="0" smtClean="0">
                <a:solidFill>
                  <a:srgbClr val="FFFF00"/>
                </a:solidFill>
                <a:latin typeface="Chalkboard"/>
                <a:cs typeface="Chalkboard"/>
              </a:rPr>
              <a:t> (UK) &amp; J-S. Huang (NAOC)</a:t>
            </a:r>
          </a:p>
          <a:p>
            <a:pPr algn="ctr"/>
            <a:endParaRPr lang="en-US" sz="2400" dirty="0" smtClean="0">
              <a:solidFill>
                <a:srgbClr val="FFFF00"/>
              </a:solidFill>
              <a:latin typeface="Chalkboard"/>
              <a:cs typeface="Chalkboard"/>
            </a:endParaRPr>
          </a:p>
          <a:p>
            <a:pPr algn="ctr"/>
            <a:r>
              <a:rPr lang="en-US" sz="2400" dirty="0" smtClean="0">
                <a:solidFill>
                  <a:srgbClr val="FFFF00"/>
                </a:solidFill>
                <a:latin typeface="Chalkboard"/>
                <a:cs typeface="Chalkboard"/>
              </a:rPr>
              <a:t>Technical team: RAL: </a:t>
            </a:r>
            <a:r>
              <a:rPr lang="en-US" sz="2400" dirty="0" smtClean="0">
                <a:solidFill>
                  <a:srgbClr val="FFFF00"/>
                </a:solidFill>
                <a:latin typeface="Chalkboard"/>
                <a:cs typeface="Chalkboard"/>
              </a:rPr>
              <a:t>B. </a:t>
            </a:r>
            <a:r>
              <a:rPr lang="en-US" sz="2400" dirty="0" err="1" smtClean="0">
                <a:solidFill>
                  <a:srgbClr val="FFFF00"/>
                </a:solidFill>
                <a:latin typeface="Chalkboard"/>
                <a:cs typeface="Chalkboard"/>
              </a:rPr>
              <a:t>Swinyard</a:t>
            </a:r>
            <a:r>
              <a:rPr lang="en-US" sz="2400" dirty="0" smtClean="0">
                <a:solidFill>
                  <a:srgbClr val="FFFF00"/>
                </a:solidFill>
                <a:latin typeface="Chalkboard"/>
                <a:cs typeface="Chalkboard"/>
              </a:rPr>
              <a:t>, B. Ellison, C. Pearson</a:t>
            </a:r>
          </a:p>
          <a:p>
            <a:pPr algn="ctr"/>
            <a:r>
              <a:rPr lang="en-US" sz="2400" dirty="0" smtClean="0">
                <a:solidFill>
                  <a:srgbClr val="FFFF00"/>
                </a:solidFill>
                <a:latin typeface="Chalkboard"/>
                <a:cs typeface="Chalkboard"/>
              </a:rPr>
              <a:t>                   PMO: </a:t>
            </a:r>
            <a:r>
              <a:rPr lang="en-US" sz="2400" dirty="0" smtClean="0">
                <a:solidFill>
                  <a:srgbClr val="FFFF00"/>
                </a:solidFill>
                <a:latin typeface="Chalkboard"/>
                <a:cs typeface="Chalkboard"/>
              </a:rPr>
              <a:t>Y. </a:t>
            </a:r>
            <a:r>
              <a:rPr lang="en-US" sz="2400" dirty="0" err="1" smtClean="0">
                <a:solidFill>
                  <a:srgbClr val="FFFF00"/>
                </a:solidFill>
                <a:latin typeface="Chalkboard"/>
                <a:cs typeface="Chalkboard"/>
              </a:rPr>
              <a:t>Gao</a:t>
            </a:r>
            <a:r>
              <a:rPr lang="en-US" sz="2400" dirty="0" smtClean="0">
                <a:solidFill>
                  <a:srgbClr val="FFFF00"/>
                </a:solidFill>
                <a:latin typeface="Chalkboard"/>
                <a:cs typeface="Chalkboard"/>
              </a:rPr>
              <a:t>, S-C. Shi, J. Hu </a:t>
            </a:r>
            <a:endParaRPr lang="en-US" sz="2400" dirty="0">
              <a:solidFill>
                <a:srgbClr val="FFFF00"/>
              </a:solidFill>
              <a:latin typeface="Chalkboard"/>
              <a:cs typeface="Chalkboard"/>
            </a:endParaRPr>
          </a:p>
        </p:txBody>
      </p:sp>
      <p:sp>
        <p:nvSpPr>
          <p:cNvPr id="5" name="Footer Placeholder 4"/>
          <p:cNvSpPr>
            <a:spLocks noGrp="1"/>
          </p:cNvSpPr>
          <p:nvPr>
            <p:ph type="ftr" sz="quarter" idx="11"/>
          </p:nvPr>
        </p:nvSpPr>
        <p:spPr/>
        <p:txBody>
          <a:bodyPr/>
          <a:lstStyle/>
          <a:p>
            <a:r>
              <a:rPr lang="en-US" dirty="0" smtClean="0"/>
              <a:t>2nd ESA-CAS Workshop </a:t>
            </a:r>
            <a:endParaRPr lang="en-US" dirty="0"/>
          </a:p>
        </p:txBody>
      </p:sp>
    </p:spTree>
    <p:extLst>
      <p:ext uri="{BB962C8B-B14F-4D97-AF65-F5344CB8AC3E}">
        <p14:creationId xmlns:p14="http://schemas.microsoft.com/office/powerpoint/2010/main" val="31538793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0" y="646668"/>
            <a:ext cx="9144000" cy="5816977"/>
          </a:xfrm>
          <a:prstGeom prst="rect">
            <a:avLst/>
          </a:prstGeom>
          <a:noFill/>
        </p:spPr>
        <p:txBody>
          <a:bodyPr wrap="square" rtlCol="0">
            <a:spAutoFit/>
          </a:bodyPr>
          <a:lstStyle/>
          <a:p>
            <a:pPr algn="ctr"/>
            <a:r>
              <a:rPr lang="en-US" sz="3200" dirty="0" smtClean="0">
                <a:solidFill>
                  <a:srgbClr val="FFFF00"/>
                </a:solidFill>
                <a:latin typeface="Chalkboard"/>
                <a:cs typeface="Chalkboard"/>
              </a:rPr>
              <a:t>What will the `full sky’ survey offer?</a:t>
            </a:r>
          </a:p>
          <a:p>
            <a:pPr algn="ctr"/>
            <a:r>
              <a:rPr lang="en-US" sz="3200" dirty="0" smtClean="0">
                <a:solidFill>
                  <a:srgbClr val="FFFF00"/>
                </a:solidFill>
                <a:latin typeface="Chalkboard"/>
                <a:cs typeface="Chalkboard"/>
              </a:rPr>
              <a:t>(or why </a:t>
            </a:r>
            <a:r>
              <a:rPr lang="en-US" sz="3200" dirty="0" err="1" smtClean="0">
                <a:solidFill>
                  <a:srgbClr val="FFFF00"/>
                </a:solidFill>
                <a:latin typeface="Chalkboard"/>
                <a:cs typeface="Chalkboard"/>
              </a:rPr>
              <a:t>wasn</a:t>
            </a:r>
            <a:r>
              <a:rPr lang="fr-FR" sz="3200" dirty="0" smtClean="0">
                <a:solidFill>
                  <a:srgbClr val="FFFF00"/>
                </a:solidFill>
                <a:latin typeface="Chalkboard"/>
                <a:cs typeface="Chalkboard"/>
              </a:rPr>
              <a:t>’</a:t>
            </a:r>
            <a:r>
              <a:rPr lang="en-US" sz="3200" dirty="0" smtClean="0">
                <a:solidFill>
                  <a:srgbClr val="FFFF00"/>
                </a:solidFill>
                <a:latin typeface="Chalkboard"/>
                <a:cs typeface="Chalkboard"/>
              </a:rPr>
              <a:t>t Herschel enough?)</a:t>
            </a:r>
          </a:p>
          <a:p>
            <a:pPr algn="ctr"/>
            <a:endParaRPr lang="en-US" sz="3200" dirty="0">
              <a:solidFill>
                <a:srgbClr val="FFFF00"/>
              </a:solidFill>
              <a:latin typeface="Chalkboard"/>
              <a:cs typeface="Chalkboard"/>
            </a:endParaRPr>
          </a:p>
          <a:p>
            <a:pPr marL="457200" indent="-457200">
              <a:buFont typeface="Wingdings" charset="2"/>
              <a:buChar char="Ø"/>
            </a:pPr>
            <a:r>
              <a:rPr lang="en-US" sz="3200" dirty="0" smtClean="0">
                <a:solidFill>
                  <a:srgbClr val="FFFF00"/>
                </a:solidFill>
                <a:latin typeface="Chalkboard"/>
                <a:cs typeface="Chalkboard"/>
              </a:rPr>
              <a:t>  </a:t>
            </a:r>
            <a:r>
              <a:rPr lang="en-US" sz="2800" dirty="0" smtClean="0">
                <a:solidFill>
                  <a:srgbClr val="FFFF00"/>
                </a:solidFill>
                <a:latin typeface="Chalkboard"/>
                <a:cs typeface="Chalkboard"/>
              </a:rPr>
              <a:t>Trace the distribution of fundamental </a:t>
            </a:r>
          </a:p>
          <a:p>
            <a:r>
              <a:rPr lang="en-US" sz="2800" dirty="0" smtClean="0">
                <a:solidFill>
                  <a:srgbClr val="FFFF00"/>
                </a:solidFill>
                <a:latin typeface="Chalkboard"/>
                <a:cs typeface="Chalkboard"/>
              </a:rPr>
              <a:t>      elements: C, N, O</a:t>
            </a:r>
          </a:p>
          <a:p>
            <a:endParaRPr lang="en-US" sz="3200" dirty="0" smtClean="0">
              <a:solidFill>
                <a:srgbClr val="FFFF00"/>
              </a:solidFill>
              <a:latin typeface="Chalkboard"/>
              <a:cs typeface="Chalkboard"/>
            </a:endParaRPr>
          </a:p>
          <a:p>
            <a:pPr marL="457200" indent="-457200">
              <a:buFont typeface="Wingdings" charset="2"/>
              <a:buChar char="Ø"/>
            </a:pPr>
            <a:r>
              <a:rPr lang="en-US" sz="3200" dirty="0" smtClean="0">
                <a:solidFill>
                  <a:srgbClr val="FFFF00"/>
                </a:solidFill>
                <a:latin typeface="Chalkboard"/>
                <a:cs typeface="Chalkboard"/>
              </a:rPr>
              <a:t>  </a:t>
            </a:r>
            <a:r>
              <a:rPr lang="en-US" sz="2800" dirty="0" smtClean="0">
                <a:solidFill>
                  <a:srgbClr val="FFFF00"/>
                </a:solidFill>
                <a:latin typeface="Chalkboard"/>
                <a:cs typeface="Chalkboard"/>
              </a:rPr>
              <a:t>Provide a first census of `how much stuff’ is</a:t>
            </a:r>
          </a:p>
          <a:p>
            <a:r>
              <a:rPr lang="en-US" sz="2800" dirty="0">
                <a:solidFill>
                  <a:srgbClr val="FFFF00"/>
                </a:solidFill>
                <a:latin typeface="Chalkboard"/>
                <a:cs typeface="Chalkboard"/>
              </a:rPr>
              <a:t> </a:t>
            </a:r>
            <a:r>
              <a:rPr lang="en-US" sz="2800" dirty="0" smtClean="0">
                <a:solidFill>
                  <a:srgbClr val="FFFF00"/>
                </a:solidFill>
                <a:latin typeface="Chalkboard"/>
                <a:cs typeface="Chalkboard"/>
              </a:rPr>
              <a:t> there of `atomic’, `ionic’, molecular material</a:t>
            </a:r>
          </a:p>
          <a:p>
            <a:endParaRPr lang="en-US" sz="3200" dirty="0">
              <a:solidFill>
                <a:srgbClr val="FFFF00"/>
              </a:solidFill>
              <a:latin typeface="Chalkboard"/>
              <a:cs typeface="Chalkboard"/>
            </a:endParaRPr>
          </a:p>
          <a:p>
            <a:pPr marL="457200" indent="-457200">
              <a:buFont typeface="Wingdings" charset="2"/>
              <a:buChar char="Ø"/>
            </a:pPr>
            <a:r>
              <a:rPr lang="en-US" sz="3200" dirty="0" smtClean="0">
                <a:solidFill>
                  <a:srgbClr val="FFFF00"/>
                </a:solidFill>
                <a:latin typeface="Chalkboard"/>
                <a:cs typeface="Chalkboard"/>
              </a:rPr>
              <a:t>  </a:t>
            </a:r>
            <a:r>
              <a:rPr lang="en-US" sz="2800" dirty="0" smtClean="0">
                <a:solidFill>
                  <a:srgbClr val="FFFF00"/>
                </a:solidFill>
                <a:latin typeface="Chalkboard"/>
                <a:cs typeface="Chalkboard"/>
              </a:rPr>
              <a:t>Delineate the transition of atomic to molecular</a:t>
            </a:r>
          </a:p>
          <a:p>
            <a:r>
              <a:rPr lang="en-US" sz="2800" dirty="0">
                <a:solidFill>
                  <a:srgbClr val="FFFF00"/>
                </a:solidFill>
                <a:latin typeface="Chalkboard"/>
                <a:cs typeface="Chalkboard"/>
              </a:rPr>
              <a:t> </a:t>
            </a:r>
            <a:r>
              <a:rPr lang="en-US" sz="2800" dirty="0" smtClean="0">
                <a:solidFill>
                  <a:srgbClr val="FFFF00"/>
                </a:solidFill>
                <a:latin typeface="Chalkboard"/>
                <a:cs typeface="Chalkboard"/>
              </a:rPr>
              <a:t> clouds: essential for understanding stellar evolution</a:t>
            </a:r>
          </a:p>
          <a:p>
            <a:pPr algn="ctr"/>
            <a:endParaRPr lang="en-US" sz="3200" dirty="0">
              <a:solidFill>
                <a:srgbClr val="FFFF00"/>
              </a:solidFill>
              <a:latin typeface="Chalkboard"/>
              <a:cs typeface="Chalkboard"/>
            </a:endParaRPr>
          </a:p>
        </p:txBody>
      </p:sp>
    </p:spTree>
    <p:extLst>
      <p:ext uri="{BB962C8B-B14F-4D97-AF65-F5344CB8AC3E}">
        <p14:creationId xmlns:p14="http://schemas.microsoft.com/office/powerpoint/2010/main" val="1806616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7140" y="378767"/>
            <a:ext cx="3608680" cy="461665"/>
          </a:xfrm>
          <a:prstGeom prst="rect">
            <a:avLst/>
          </a:prstGeom>
          <a:noFill/>
        </p:spPr>
        <p:txBody>
          <a:bodyPr wrap="none" rtlCol="0">
            <a:spAutoFit/>
          </a:bodyPr>
          <a:lstStyle/>
          <a:p>
            <a:r>
              <a:rPr lang="en-US" sz="2400" dirty="0" smtClean="0">
                <a:solidFill>
                  <a:srgbClr val="FFFF00"/>
                </a:solidFill>
                <a:latin typeface="Chalkboard"/>
                <a:cs typeface="Chalkboard"/>
              </a:rPr>
              <a:t>FIRSPEX All-Sky Survey</a:t>
            </a:r>
            <a:endParaRPr lang="en-US" sz="2400" dirty="0">
              <a:solidFill>
                <a:srgbClr val="FFFF00"/>
              </a:solidFill>
              <a:latin typeface="Chalkboard"/>
              <a:cs typeface="Chalkboard"/>
            </a:endParaRPr>
          </a:p>
        </p:txBody>
      </p:sp>
      <p:grpSp>
        <p:nvGrpSpPr>
          <p:cNvPr id="5" name="Group 4"/>
          <p:cNvGrpSpPr/>
          <p:nvPr/>
        </p:nvGrpSpPr>
        <p:grpSpPr>
          <a:xfrm>
            <a:off x="2302621" y="1356735"/>
            <a:ext cx="4462557" cy="4074826"/>
            <a:chOff x="4406900" y="2093335"/>
            <a:chExt cx="4462557" cy="4074826"/>
          </a:xfrm>
        </p:grpSpPr>
        <p:pic>
          <p:nvPicPr>
            <p:cNvPr id="6" name="Picture 5"/>
            <p:cNvPicPr>
              <a:picLocks noChangeAspect="1"/>
            </p:cNvPicPr>
            <p:nvPr/>
          </p:nvPicPr>
          <p:blipFill>
            <a:blip r:embed="rId3"/>
            <a:stretch>
              <a:fillRect/>
            </a:stretch>
          </p:blipFill>
          <p:spPr>
            <a:xfrm>
              <a:off x="4406900" y="2093335"/>
              <a:ext cx="4462557" cy="4074826"/>
            </a:xfrm>
            <a:prstGeom prst="rect">
              <a:avLst/>
            </a:prstGeom>
          </p:spPr>
        </p:pic>
        <p:sp>
          <p:nvSpPr>
            <p:cNvPr id="7" name="Rectangle 6"/>
            <p:cNvSpPr/>
            <p:nvPr/>
          </p:nvSpPr>
          <p:spPr>
            <a:xfrm>
              <a:off x="4406900" y="2093335"/>
              <a:ext cx="127000" cy="7006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p:cNvPicPr>
            <a:picLocks/>
          </p:cNvPicPr>
          <p:nvPr/>
        </p:nvPicPr>
        <p:blipFill>
          <a:blip r:embed="rId4"/>
          <a:stretch>
            <a:fillRect/>
          </a:stretch>
        </p:blipFill>
        <p:spPr>
          <a:xfrm>
            <a:off x="25400" y="1356735"/>
            <a:ext cx="9118600" cy="4074826"/>
          </a:xfrm>
          <a:prstGeom prst="rect">
            <a:avLst/>
          </a:prstGeom>
        </p:spPr>
      </p:pic>
      <p:sp>
        <p:nvSpPr>
          <p:cNvPr id="9" name="TextBox 8"/>
          <p:cNvSpPr txBox="1"/>
          <p:nvPr/>
        </p:nvSpPr>
        <p:spPr>
          <a:xfrm>
            <a:off x="152400" y="5740400"/>
            <a:ext cx="5404043" cy="369332"/>
          </a:xfrm>
          <a:prstGeom prst="rect">
            <a:avLst/>
          </a:prstGeom>
          <a:noFill/>
        </p:spPr>
        <p:txBody>
          <a:bodyPr wrap="none" rtlCol="0">
            <a:spAutoFit/>
          </a:bodyPr>
          <a:lstStyle/>
          <a:p>
            <a:r>
              <a:rPr lang="en-US" dirty="0" smtClean="0">
                <a:solidFill>
                  <a:srgbClr val="FFFF00"/>
                </a:solidFill>
                <a:latin typeface="Chalkboard"/>
                <a:cs typeface="Chalkboard"/>
              </a:rPr>
              <a:t>CO(1-0) map of the Milky Way (Dame et al. 2001)</a:t>
            </a:r>
            <a:endParaRPr lang="en-US" dirty="0">
              <a:solidFill>
                <a:srgbClr val="FFFF00"/>
              </a:solidFill>
              <a:latin typeface="Chalkboard"/>
              <a:cs typeface="Chalkboard"/>
            </a:endParaRPr>
          </a:p>
        </p:txBody>
      </p:sp>
    </p:spTree>
    <p:extLst>
      <p:ext uri="{BB962C8B-B14F-4D97-AF65-F5344CB8AC3E}">
        <p14:creationId xmlns:p14="http://schemas.microsoft.com/office/powerpoint/2010/main" val="16657069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2146300" y="327680"/>
            <a:ext cx="4698722" cy="523220"/>
          </a:xfrm>
          <a:prstGeom prst="rect">
            <a:avLst/>
          </a:prstGeom>
          <a:noFill/>
        </p:spPr>
        <p:txBody>
          <a:bodyPr wrap="none" rtlCol="0">
            <a:spAutoFit/>
          </a:bodyPr>
          <a:lstStyle/>
          <a:p>
            <a:r>
              <a:rPr lang="en-US" sz="2800" dirty="0" smtClean="0">
                <a:solidFill>
                  <a:srgbClr val="FFFF00"/>
                </a:solidFill>
                <a:latin typeface="Chalkboard"/>
                <a:cs typeface="Chalkboard"/>
              </a:rPr>
              <a:t>3D maps of nearby galaxies</a:t>
            </a:r>
            <a:endParaRPr lang="en-US" sz="2800" dirty="0">
              <a:solidFill>
                <a:srgbClr val="FFFF00"/>
              </a:solidFill>
              <a:latin typeface="Chalkboard"/>
              <a:cs typeface="Chalkboard"/>
            </a:endParaRPr>
          </a:p>
        </p:txBody>
      </p:sp>
      <p:pic>
        <p:nvPicPr>
          <p:cNvPr id="5" name="Picture 4" descr="anten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532" y="8470"/>
            <a:ext cx="6646333" cy="6646333"/>
          </a:xfrm>
          <a:prstGeom prst="rect">
            <a:avLst/>
          </a:prstGeom>
        </p:spPr>
      </p:pic>
      <p:sp>
        <p:nvSpPr>
          <p:cNvPr id="4" name="Rectangle 3"/>
          <p:cNvSpPr/>
          <p:nvPr/>
        </p:nvSpPr>
        <p:spPr>
          <a:xfrm>
            <a:off x="254000" y="5076676"/>
            <a:ext cx="8890000" cy="1569660"/>
          </a:xfrm>
          <a:prstGeom prst="rect">
            <a:avLst/>
          </a:prstGeom>
        </p:spPr>
        <p:txBody>
          <a:bodyPr wrap="square">
            <a:spAutoFit/>
          </a:bodyPr>
          <a:lstStyle/>
          <a:p>
            <a:r>
              <a:rPr lang="en-GB" sz="2400" dirty="0">
                <a:solidFill>
                  <a:srgbClr val="FFFF00"/>
                </a:solidFill>
                <a:latin typeface="Chalkboard"/>
                <a:cs typeface="Chalkboard"/>
              </a:rPr>
              <a:t>The atomic and molecular distribution can be used to </a:t>
            </a:r>
            <a:r>
              <a:rPr lang="en-GB" sz="2400" b="1" dirty="0">
                <a:solidFill>
                  <a:srgbClr val="FFFF00"/>
                </a:solidFill>
                <a:latin typeface="Chalkboard"/>
                <a:cs typeface="Chalkboard"/>
              </a:rPr>
              <a:t>disentangle</a:t>
            </a:r>
            <a:r>
              <a:rPr lang="en-GB" sz="2400" dirty="0">
                <a:solidFill>
                  <a:srgbClr val="FFFF00"/>
                </a:solidFill>
                <a:latin typeface="Chalkboard"/>
                <a:cs typeface="Chalkboard"/>
              </a:rPr>
              <a:t> the different gas components and to trace individual </a:t>
            </a:r>
            <a:r>
              <a:rPr lang="en-GB" sz="2400" b="1" dirty="0">
                <a:solidFill>
                  <a:srgbClr val="FFFF00"/>
                </a:solidFill>
                <a:latin typeface="Chalkboard"/>
                <a:cs typeface="Chalkboard"/>
              </a:rPr>
              <a:t>energetic processes </a:t>
            </a:r>
            <a:r>
              <a:rPr lang="en-GB" sz="2400" dirty="0">
                <a:solidFill>
                  <a:srgbClr val="FFFF00"/>
                </a:solidFill>
                <a:latin typeface="Chalkboard"/>
                <a:cs typeface="Chalkboard"/>
              </a:rPr>
              <a:t>within a galaxy (e.g. star formation, X-rays, shocks…)</a:t>
            </a:r>
          </a:p>
        </p:txBody>
      </p:sp>
      <p:sp>
        <p:nvSpPr>
          <p:cNvPr id="6" name="TextBox 5"/>
          <p:cNvSpPr txBox="1"/>
          <p:nvPr/>
        </p:nvSpPr>
        <p:spPr>
          <a:xfrm>
            <a:off x="1936547" y="467380"/>
            <a:ext cx="4908475" cy="523220"/>
          </a:xfrm>
          <a:prstGeom prst="rect">
            <a:avLst/>
          </a:prstGeom>
          <a:noFill/>
        </p:spPr>
        <p:txBody>
          <a:bodyPr wrap="none" rtlCol="0">
            <a:spAutoFit/>
          </a:bodyPr>
          <a:lstStyle/>
          <a:p>
            <a:r>
              <a:rPr lang="en-US" sz="2800" dirty="0" smtClean="0">
                <a:solidFill>
                  <a:srgbClr val="FFFF00"/>
                </a:solidFill>
                <a:latin typeface="Chalkboard"/>
                <a:cs typeface="Chalkboard"/>
              </a:rPr>
              <a:t>Nearby Galaxies: 3D mapping</a:t>
            </a:r>
            <a:endParaRPr lang="en-US" sz="2800" dirty="0">
              <a:solidFill>
                <a:srgbClr val="FFFF00"/>
              </a:solidFill>
              <a:latin typeface="Chalkboard"/>
              <a:cs typeface="Chalkboard"/>
            </a:endParaRPr>
          </a:p>
        </p:txBody>
      </p:sp>
    </p:spTree>
    <p:extLst>
      <p:ext uri="{BB962C8B-B14F-4D97-AF65-F5344CB8AC3E}">
        <p14:creationId xmlns:p14="http://schemas.microsoft.com/office/powerpoint/2010/main" val="33380461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23528" y="116632"/>
            <a:ext cx="8489950" cy="1296988"/>
          </a:xfrm>
        </p:spPr>
        <p:txBody>
          <a:bodyPr>
            <a:normAutofit/>
          </a:bodyPr>
          <a:lstStyle/>
          <a:p>
            <a:r>
              <a:rPr lang="en-GB" sz="3200" dirty="0" smtClean="0">
                <a:solidFill>
                  <a:srgbClr val="FFFF00"/>
                </a:solidFill>
                <a:latin typeface="Chalkboard"/>
                <a:cs typeface="Chalkboard"/>
              </a:rPr>
              <a:t>“Decomposing a galaxy”: the most important species</a:t>
            </a:r>
            <a:endParaRPr lang="en-US" sz="3200" dirty="0">
              <a:solidFill>
                <a:srgbClr val="FFFF00"/>
              </a:solidFill>
              <a:latin typeface="Chalkboard"/>
              <a:cs typeface="Chalkboard"/>
            </a:endParaRPr>
          </a:p>
        </p:txBody>
      </p:sp>
      <p:sp>
        <p:nvSpPr>
          <p:cNvPr id="117763" name="Rectangle 3"/>
          <p:cNvSpPr>
            <a:spLocks noGrp="1" noChangeArrowheads="1"/>
          </p:cNvSpPr>
          <p:nvPr>
            <p:ph type="body" idx="1"/>
          </p:nvPr>
        </p:nvSpPr>
        <p:spPr>
          <a:xfrm>
            <a:off x="251520" y="1340768"/>
            <a:ext cx="8424936" cy="5021932"/>
          </a:xfrm>
        </p:spPr>
        <p:txBody>
          <a:bodyPr>
            <a:noAutofit/>
          </a:bodyPr>
          <a:lstStyle/>
          <a:p>
            <a:pPr marL="0" indent="0">
              <a:buNone/>
            </a:pPr>
            <a:r>
              <a:rPr lang="en-GB" sz="2000" b="1" dirty="0" smtClean="0">
                <a:solidFill>
                  <a:srgbClr val="FFFF00"/>
                </a:solidFill>
                <a:latin typeface="Chalkboard"/>
                <a:cs typeface="Chalkboard"/>
              </a:rPr>
              <a:t>NII</a:t>
            </a:r>
            <a:r>
              <a:rPr lang="en-GB" sz="2000" dirty="0" smtClean="0">
                <a:solidFill>
                  <a:srgbClr val="FFFF00"/>
                </a:solidFill>
                <a:latin typeface="Chalkboard"/>
                <a:cs typeface="Chalkboard"/>
              </a:rPr>
              <a:t>: can be used to estimate the ionized gas contribution to the CII fluxes</a:t>
            </a:r>
          </a:p>
          <a:p>
            <a:pPr marL="0" indent="0">
              <a:buNone/>
            </a:pPr>
            <a:endParaRPr lang="en-GB" sz="2000" dirty="0" smtClean="0">
              <a:solidFill>
                <a:srgbClr val="FFFF00"/>
              </a:solidFill>
              <a:latin typeface="Chalkboard"/>
              <a:cs typeface="Chalkboard"/>
            </a:endParaRPr>
          </a:p>
          <a:p>
            <a:pPr marL="0" indent="0">
              <a:buNone/>
            </a:pPr>
            <a:r>
              <a:rPr lang="en-GB" sz="2000" b="1" dirty="0" smtClean="0">
                <a:solidFill>
                  <a:srgbClr val="FFFF00"/>
                </a:solidFill>
                <a:latin typeface="Chalkboard"/>
                <a:cs typeface="Chalkboard"/>
              </a:rPr>
              <a:t>O</a:t>
            </a:r>
            <a:r>
              <a:rPr lang="en-GB" sz="2000" dirty="0" smtClean="0">
                <a:solidFill>
                  <a:srgbClr val="FFFF00"/>
                </a:solidFill>
                <a:latin typeface="Chalkboard"/>
                <a:cs typeface="Chalkboard"/>
              </a:rPr>
              <a:t>: </a:t>
            </a:r>
            <a:r>
              <a:rPr lang="en-GB" sz="2000" dirty="0" smtClean="0">
                <a:solidFill>
                  <a:srgbClr val="FFFF00"/>
                </a:solidFill>
                <a:latin typeface="Chalkboard"/>
                <a:cs typeface="Chalkboard"/>
              </a:rPr>
              <a:t>it</a:t>
            </a:r>
            <a:r>
              <a:rPr lang="en-GB" sz="2000" dirty="0">
                <a:solidFill>
                  <a:srgbClr val="FFFF00"/>
                </a:solidFill>
                <a:latin typeface="Chalkboard"/>
                <a:cs typeface="Chalkboard"/>
              </a:rPr>
              <a:t> </a:t>
            </a:r>
            <a:r>
              <a:rPr lang="en-GB" sz="2000" dirty="0" smtClean="0">
                <a:solidFill>
                  <a:srgbClr val="FFFF00"/>
                </a:solidFill>
                <a:latin typeface="Chalkboard"/>
                <a:cs typeface="Chalkboard"/>
              </a:rPr>
              <a:t>is</a:t>
            </a:r>
            <a:r>
              <a:rPr lang="en-GB" sz="2000" dirty="0" smtClean="0">
                <a:solidFill>
                  <a:srgbClr val="FFFF00"/>
                </a:solidFill>
                <a:latin typeface="Chalkboard"/>
                <a:cs typeface="Chalkboard"/>
              </a:rPr>
              <a:t> </a:t>
            </a:r>
            <a:r>
              <a:rPr lang="en-GB" sz="2000" dirty="0" smtClean="0">
                <a:solidFill>
                  <a:srgbClr val="FFFF00"/>
                </a:solidFill>
                <a:latin typeface="Chalkboard"/>
                <a:cs typeface="Chalkboard"/>
              </a:rPr>
              <a:t>present in both atomic and molecular gas; ratios of its transitions can give the optical depth</a:t>
            </a:r>
          </a:p>
          <a:p>
            <a:pPr marL="0" indent="0">
              <a:buNone/>
            </a:pPr>
            <a:endParaRPr lang="en-GB" sz="2000" dirty="0" smtClean="0">
              <a:solidFill>
                <a:srgbClr val="FFFF00"/>
              </a:solidFill>
              <a:latin typeface="Chalkboard"/>
              <a:cs typeface="Chalkboard"/>
            </a:endParaRPr>
          </a:p>
          <a:p>
            <a:pPr marL="0" indent="0">
              <a:buNone/>
            </a:pPr>
            <a:r>
              <a:rPr lang="en-GB" sz="2000" b="1" dirty="0" smtClean="0">
                <a:solidFill>
                  <a:srgbClr val="FFFF00"/>
                </a:solidFill>
                <a:latin typeface="Chalkboard"/>
                <a:cs typeface="Chalkboard"/>
              </a:rPr>
              <a:t>CII</a:t>
            </a:r>
            <a:r>
              <a:rPr lang="en-GB" sz="2000" dirty="0" smtClean="0">
                <a:solidFill>
                  <a:srgbClr val="FFFF00"/>
                </a:solidFill>
                <a:latin typeface="Chalkboard"/>
                <a:cs typeface="Chalkboard"/>
              </a:rPr>
              <a:t>: a true tracer of the PDR zone if its HII contribution is small; </a:t>
            </a:r>
            <a:endParaRPr lang="en-GB" sz="2000" dirty="0" smtClean="0">
              <a:solidFill>
                <a:srgbClr val="FFFF00"/>
              </a:solidFill>
              <a:latin typeface="Chalkboard"/>
              <a:cs typeface="Chalkboard"/>
            </a:endParaRPr>
          </a:p>
          <a:p>
            <a:pPr marL="0" indent="0">
              <a:buNone/>
            </a:pPr>
            <a:r>
              <a:rPr lang="en-GB" sz="2000" dirty="0" smtClean="0">
                <a:solidFill>
                  <a:srgbClr val="FFFF00"/>
                </a:solidFill>
                <a:latin typeface="Chalkboard"/>
                <a:cs typeface="Chalkboard"/>
              </a:rPr>
              <a:t>OI</a:t>
            </a:r>
            <a:r>
              <a:rPr lang="en-GB" sz="2000" dirty="0" smtClean="0">
                <a:solidFill>
                  <a:srgbClr val="FFFF00"/>
                </a:solidFill>
                <a:latin typeface="Chalkboard"/>
                <a:cs typeface="Chalkboard"/>
              </a:rPr>
              <a:t>/CII </a:t>
            </a:r>
            <a:r>
              <a:rPr lang="en-GB" sz="2000" dirty="0" smtClean="0">
                <a:solidFill>
                  <a:srgbClr val="FFFF00"/>
                </a:solidFill>
                <a:latin typeface="Chalkboard"/>
                <a:cs typeface="Chalkboard"/>
                <a:sym typeface="Wingdings"/>
              </a:rPr>
              <a:t> diagnostics of temperature, densities and radiation field of the gas</a:t>
            </a:r>
          </a:p>
          <a:p>
            <a:pPr marL="0" indent="0">
              <a:buNone/>
            </a:pPr>
            <a:endParaRPr lang="en-GB" sz="2000" dirty="0" smtClean="0">
              <a:solidFill>
                <a:srgbClr val="FFFF00"/>
              </a:solidFill>
              <a:latin typeface="Chalkboard"/>
              <a:cs typeface="Chalkboard"/>
            </a:endParaRPr>
          </a:p>
          <a:p>
            <a:pPr marL="0" indent="0">
              <a:buNone/>
            </a:pPr>
            <a:r>
              <a:rPr lang="en-GB" sz="2000" b="1" dirty="0" smtClean="0">
                <a:solidFill>
                  <a:srgbClr val="FFFF00"/>
                </a:solidFill>
                <a:latin typeface="Chalkboard"/>
                <a:cs typeface="Chalkboard"/>
              </a:rPr>
              <a:t>C</a:t>
            </a:r>
            <a:r>
              <a:rPr lang="en-GB" sz="2000" dirty="0" smtClean="0">
                <a:solidFill>
                  <a:srgbClr val="FFFF00"/>
                </a:solidFill>
                <a:latin typeface="Chalkboard"/>
                <a:cs typeface="Chalkboard"/>
              </a:rPr>
              <a:t>: very correlated with H</a:t>
            </a:r>
            <a:r>
              <a:rPr lang="en-GB" sz="2000" baseline="-25000" dirty="0" smtClean="0">
                <a:solidFill>
                  <a:srgbClr val="FFFF00"/>
                </a:solidFill>
                <a:latin typeface="Chalkboard"/>
                <a:cs typeface="Chalkboard"/>
              </a:rPr>
              <a:t>2</a:t>
            </a:r>
            <a:r>
              <a:rPr lang="en-GB" sz="2000" dirty="0" smtClean="0">
                <a:solidFill>
                  <a:srgbClr val="FFFF00"/>
                </a:solidFill>
                <a:latin typeface="Chalkboard"/>
                <a:cs typeface="Chalkboard"/>
              </a:rPr>
              <a:t> and </a:t>
            </a:r>
            <a:r>
              <a:rPr lang="en-GB" sz="2000" dirty="0" smtClean="0">
                <a:solidFill>
                  <a:srgbClr val="FFFF00"/>
                </a:solidFill>
                <a:latin typeface="Chalkboard"/>
                <a:cs typeface="Chalkboard"/>
              </a:rPr>
              <a:t>CO</a:t>
            </a:r>
          </a:p>
          <a:p>
            <a:pPr marL="0" indent="0">
              <a:buNone/>
            </a:pPr>
            <a:endParaRPr lang="en-GB" sz="2000" dirty="0" smtClean="0">
              <a:solidFill>
                <a:srgbClr val="FFFF00"/>
              </a:solidFill>
              <a:latin typeface="Chalkboard"/>
              <a:cs typeface="Chalkboard"/>
            </a:endParaRPr>
          </a:p>
          <a:p>
            <a:pPr marL="0" indent="0">
              <a:buNone/>
            </a:pPr>
            <a:r>
              <a:rPr lang="en-GB" sz="2000" b="1" dirty="0" smtClean="0">
                <a:solidFill>
                  <a:srgbClr val="FFFF00"/>
                </a:solidFill>
                <a:latin typeface="Chalkboard"/>
                <a:cs typeface="Chalkboard"/>
              </a:rPr>
              <a:t>CO</a:t>
            </a:r>
            <a:r>
              <a:rPr lang="en-GB" sz="2000" dirty="0" smtClean="0">
                <a:solidFill>
                  <a:srgbClr val="FFFF00"/>
                </a:solidFill>
                <a:latin typeface="Chalkboard"/>
                <a:cs typeface="Chalkboard"/>
              </a:rPr>
              <a:t>: </a:t>
            </a:r>
            <a:r>
              <a:rPr lang="en-GB" sz="2000" dirty="0">
                <a:solidFill>
                  <a:srgbClr val="FFFF00"/>
                </a:solidFill>
                <a:latin typeface="Chalkboard"/>
                <a:cs typeface="Chalkboard"/>
              </a:rPr>
              <a:t>traces the amount and distribution of molecular gas at large scale </a:t>
            </a:r>
            <a:r>
              <a:rPr lang="en-GB" sz="2000" dirty="0">
                <a:solidFill>
                  <a:srgbClr val="FFFF00"/>
                </a:solidFill>
                <a:latin typeface="Chalkboard"/>
                <a:cs typeface="Chalkboard"/>
                <a:sym typeface="Wingdings" charset="0"/>
              </a:rPr>
              <a:t> </a:t>
            </a:r>
            <a:r>
              <a:rPr lang="en-GB" sz="2000" dirty="0" smtClean="0">
                <a:solidFill>
                  <a:srgbClr val="FFFF00"/>
                </a:solidFill>
                <a:latin typeface="Chalkboard"/>
                <a:cs typeface="Chalkboard"/>
                <a:sym typeface="Wingdings" charset="0"/>
              </a:rPr>
              <a:t>mass </a:t>
            </a:r>
            <a:r>
              <a:rPr lang="en-GB" sz="2000" dirty="0">
                <a:solidFill>
                  <a:srgbClr val="FFFF00"/>
                </a:solidFill>
                <a:latin typeface="Chalkboard"/>
                <a:cs typeface="Chalkboard"/>
                <a:sym typeface="Wingdings" charset="0"/>
              </a:rPr>
              <a:t>of the </a:t>
            </a:r>
            <a:r>
              <a:rPr lang="en-GB" sz="2000" dirty="0" smtClean="0">
                <a:solidFill>
                  <a:srgbClr val="FFFF00"/>
                </a:solidFill>
                <a:latin typeface="Chalkboard"/>
                <a:cs typeface="Chalkboard"/>
                <a:sym typeface="Wingdings" charset="0"/>
              </a:rPr>
              <a:t>galaxy </a:t>
            </a:r>
          </a:p>
          <a:p>
            <a:pPr marL="0" indent="0">
              <a:buNone/>
            </a:pPr>
            <a:endParaRPr lang="en-GB" sz="2000" dirty="0">
              <a:solidFill>
                <a:srgbClr val="FFFF00"/>
              </a:solidFill>
              <a:latin typeface="Chalkboard"/>
              <a:cs typeface="Chalkboard"/>
            </a:endParaRPr>
          </a:p>
          <a:p>
            <a:pPr marL="0" indent="0">
              <a:buNone/>
            </a:pPr>
            <a:endParaRPr lang="en-US" sz="2000" dirty="0">
              <a:solidFill>
                <a:srgbClr val="FFFF00"/>
              </a:solidFill>
              <a:latin typeface="Chalkboard"/>
              <a:cs typeface="Chalkboard"/>
            </a:endParaRPr>
          </a:p>
        </p:txBody>
      </p:sp>
    </p:spTree>
    <p:extLst>
      <p:ext uri="{BB962C8B-B14F-4D97-AF65-F5344CB8AC3E}">
        <p14:creationId xmlns:p14="http://schemas.microsoft.com/office/powerpoint/2010/main" val="29952721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2nd ESA-CAS Workshop </a:t>
            </a:r>
            <a:endParaRPr lang="en-US"/>
          </a:p>
        </p:txBody>
      </p:sp>
      <p:pic>
        <p:nvPicPr>
          <p:cNvPr id="5" name="Picture 4"/>
          <p:cNvPicPr>
            <a:picLocks noChangeAspect="1"/>
          </p:cNvPicPr>
          <p:nvPr/>
        </p:nvPicPr>
        <p:blipFill>
          <a:blip r:embed="rId3"/>
          <a:stretch>
            <a:fillRect/>
          </a:stretch>
        </p:blipFill>
        <p:spPr>
          <a:xfrm>
            <a:off x="-1" y="20351"/>
            <a:ext cx="9158559" cy="6837649"/>
          </a:xfrm>
          <a:prstGeom prst="rect">
            <a:avLst/>
          </a:prstGeom>
        </p:spPr>
      </p:pic>
    </p:spTree>
    <p:extLst>
      <p:ext uri="{BB962C8B-B14F-4D97-AF65-F5344CB8AC3E}">
        <p14:creationId xmlns:p14="http://schemas.microsoft.com/office/powerpoint/2010/main" val="8040664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pic>
        <p:nvPicPr>
          <p:cNvPr id="3" name="Picture 2"/>
          <p:cNvPicPr>
            <a:picLocks noChangeAspect="1"/>
          </p:cNvPicPr>
          <p:nvPr/>
        </p:nvPicPr>
        <p:blipFill>
          <a:blip r:embed="rId3"/>
          <a:stretch>
            <a:fillRect/>
          </a:stretch>
        </p:blipFill>
        <p:spPr>
          <a:xfrm>
            <a:off x="-180528" y="-56813"/>
            <a:ext cx="9324528" cy="6848363"/>
          </a:xfrm>
          <a:prstGeom prst="rect">
            <a:avLst/>
          </a:prstGeom>
        </p:spPr>
      </p:pic>
      <p:sp>
        <p:nvSpPr>
          <p:cNvPr id="4" name="TextBox 3"/>
          <p:cNvSpPr txBox="1"/>
          <p:nvPr/>
        </p:nvSpPr>
        <p:spPr>
          <a:xfrm>
            <a:off x="6948264" y="116632"/>
            <a:ext cx="2019716" cy="369332"/>
          </a:xfrm>
          <a:prstGeom prst="rect">
            <a:avLst/>
          </a:prstGeom>
          <a:noFill/>
        </p:spPr>
        <p:txBody>
          <a:bodyPr wrap="none" rtlCol="0">
            <a:spAutoFit/>
          </a:bodyPr>
          <a:lstStyle/>
          <a:p>
            <a:r>
              <a:rPr lang="en-US" dirty="0" err="1" smtClean="0">
                <a:solidFill>
                  <a:srgbClr val="FF0000"/>
                </a:solidFill>
              </a:rPr>
              <a:t>Bisbas</a:t>
            </a:r>
            <a:r>
              <a:rPr lang="en-US" dirty="0" smtClean="0">
                <a:solidFill>
                  <a:srgbClr val="FF0000"/>
                </a:solidFill>
              </a:rPr>
              <a:t> et al. 2014</a:t>
            </a:r>
            <a:endParaRPr lang="en-US" dirty="0">
              <a:solidFill>
                <a:srgbClr val="FF0000"/>
              </a:solidFill>
            </a:endParaRPr>
          </a:p>
        </p:txBody>
      </p:sp>
      <p:sp>
        <p:nvSpPr>
          <p:cNvPr id="5" name="TextBox 4"/>
          <p:cNvSpPr txBox="1"/>
          <p:nvPr/>
        </p:nvSpPr>
        <p:spPr>
          <a:xfrm>
            <a:off x="6732240" y="548680"/>
            <a:ext cx="2378363" cy="369332"/>
          </a:xfrm>
          <a:prstGeom prst="rect">
            <a:avLst/>
          </a:prstGeom>
          <a:noFill/>
        </p:spPr>
        <p:txBody>
          <a:bodyPr wrap="none" rtlCol="0">
            <a:spAutoFit/>
          </a:bodyPr>
          <a:lstStyle/>
          <a:p>
            <a:r>
              <a:rPr lang="en-US" dirty="0" smtClean="0">
                <a:solidFill>
                  <a:srgbClr val="FF0000"/>
                </a:solidFill>
              </a:rPr>
              <a:t>Using 3D PDR model</a:t>
            </a:r>
            <a:endParaRPr lang="en-US" dirty="0">
              <a:solidFill>
                <a:srgbClr val="FF0000"/>
              </a:solidFill>
            </a:endParaRPr>
          </a:p>
        </p:txBody>
      </p:sp>
      <p:sp>
        <p:nvSpPr>
          <p:cNvPr id="6" name="Rectangle 5"/>
          <p:cNvSpPr/>
          <p:nvPr/>
        </p:nvSpPr>
        <p:spPr>
          <a:xfrm>
            <a:off x="1244600" y="2387600"/>
            <a:ext cx="609600" cy="609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762500" y="4584700"/>
            <a:ext cx="609600" cy="609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701800" y="4419600"/>
            <a:ext cx="609600" cy="609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10100" y="2082800"/>
            <a:ext cx="609600" cy="6096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8250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2163"/>
            <a:ext cx="9144000" cy="6939264"/>
          </a:xfrm>
          <a:prstGeom prst="rect">
            <a:avLst/>
          </a:prstGeom>
        </p:spPr>
      </p:pic>
      <p:sp>
        <p:nvSpPr>
          <p:cNvPr id="3" name="TextBox 2"/>
          <p:cNvSpPr txBox="1"/>
          <p:nvPr/>
        </p:nvSpPr>
        <p:spPr>
          <a:xfrm>
            <a:off x="7092280" y="188640"/>
            <a:ext cx="2019716" cy="369332"/>
          </a:xfrm>
          <a:prstGeom prst="rect">
            <a:avLst/>
          </a:prstGeom>
          <a:noFill/>
        </p:spPr>
        <p:txBody>
          <a:bodyPr wrap="none" rtlCol="0">
            <a:spAutoFit/>
          </a:bodyPr>
          <a:lstStyle/>
          <a:p>
            <a:r>
              <a:rPr lang="en-US" dirty="0" err="1" smtClean="0">
                <a:solidFill>
                  <a:srgbClr val="FF0000"/>
                </a:solidFill>
              </a:rPr>
              <a:t>Bisbas</a:t>
            </a:r>
            <a:r>
              <a:rPr lang="en-US" dirty="0" smtClean="0">
                <a:solidFill>
                  <a:srgbClr val="FF0000"/>
                </a:solidFill>
              </a:rPr>
              <a:t> et al. 2014</a:t>
            </a:r>
            <a:endParaRPr lang="en-US" dirty="0">
              <a:solidFill>
                <a:srgbClr val="FF0000"/>
              </a:solidFill>
            </a:endParaRPr>
          </a:p>
        </p:txBody>
      </p:sp>
    </p:spTree>
    <p:extLst>
      <p:ext uri="{BB962C8B-B14F-4D97-AF65-F5344CB8AC3E}">
        <p14:creationId xmlns:p14="http://schemas.microsoft.com/office/powerpoint/2010/main" val="2911668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619" y="980728"/>
            <a:ext cx="3003840" cy="320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4" y="980728"/>
            <a:ext cx="3003840" cy="320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459" y="980728"/>
            <a:ext cx="3003840" cy="320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4299" y="4180744"/>
            <a:ext cx="2939040" cy="3037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6"/>
          <p:cNvSpPr/>
          <p:nvPr/>
        </p:nvSpPr>
        <p:spPr>
          <a:xfrm>
            <a:off x="1763688" y="1124744"/>
            <a:ext cx="1275372" cy="353174"/>
          </a:xfrm>
          <a:prstGeom prst="rect">
            <a:avLst/>
          </a:prstGeom>
        </p:spPr>
        <p:txBody>
          <a:bodyPr wrap="none">
            <a:spAutoFit/>
          </a:bodyPr>
          <a:lstStyle/>
          <a:p>
            <a:pPr defTabSz="407315" fontAlgn="base" hangingPunct="0">
              <a:lnSpc>
                <a:spcPct val="93000"/>
              </a:lnSpc>
              <a:spcBef>
                <a:spcPct val="0"/>
              </a:spcBef>
              <a:spcAft>
                <a:spcPct val="0"/>
              </a:spcAft>
              <a:buClr>
                <a:srgbClr val="000000"/>
              </a:buClr>
              <a:buSzPct val="100000"/>
            </a:pPr>
            <a:r>
              <a:rPr lang="en-GB" b="1" dirty="0">
                <a:solidFill>
                  <a:srgbClr val="FFFFFF"/>
                </a:solidFill>
              </a:rPr>
              <a:t>CII 158μm</a:t>
            </a:r>
          </a:p>
        </p:txBody>
      </p:sp>
      <p:sp>
        <p:nvSpPr>
          <p:cNvPr id="8" name="Rectangle 7"/>
          <p:cNvSpPr/>
          <p:nvPr/>
        </p:nvSpPr>
        <p:spPr>
          <a:xfrm>
            <a:off x="4644008" y="1124744"/>
            <a:ext cx="1211239" cy="353174"/>
          </a:xfrm>
          <a:prstGeom prst="rect">
            <a:avLst/>
          </a:prstGeom>
        </p:spPr>
        <p:txBody>
          <a:bodyPr wrap="none">
            <a:spAutoFit/>
          </a:bodyPr>
          <a:lstStyle/>
          <a:p>
            <a:pPr defTabSz="407315" fontAlgn="base" hangingPunct="0">
              <a:lnSpc>
                <a:spcPct val="93000"/>
              </a:lnSpc>
              <a:spcBef>
                <a:spcPct val="0"/>
              </a:spcBef>
              <a:spcAft>
                <a:spcPct val="0"/>
              </a:spcAft>
              <a:buClr>
                <a:srgbClr val="000000"/>
              </a:buClr>
              <a:buSzPct val="100000"/>
            </a:pPr>
            <a:r>
              <a:rPr lang="en-GB" b="1" dirty="0">
                <a:solidFill>
                  <a:srgbClr val="FFFFFF"/>
                </a:solidFill>
              </a:rPr>
              <a:t>CI 610μm</a:t>
            </a:r>
          </a:p>
        </p:txBody>
      </p:sp>
      <p:sp>
        <p:nvSpPr>
          <p:cNvPr id="9" name="Rectangle 8"/>
          <p:cNvSpPr/>
          <p:nvPr/>
        </p:nvSpPr>
        <p:spPr>
          <a:xfrm>
            <a:off x="7812360" y="1124744"/>
            <a:ext cx="1082410" cy="353174"/>
          </a:xfrm>
          <a:prstGeom prst="rect">
            <a:avLst/>
          </a:prstGeom>
        </p:spPr>
        <p:txBody>
          <a:bodyPr wrap="none">
            <a:spAutoFit/>
          </a:bodyPr>
          <a:lstStyle/>
          <a:p>
            <a:pPr defTabSz="407315" fontAlgn="base" hangingPunct="0">
              <a:lnSpc>
                <a:spcPct val="93000"/>
              </a:lnSpc>
              <a:spcBef>
                <a:spcPct val="0"/>
              </a:spcBef>
              <a:spcAft>
                <a:spcPct val="0"/>
              </a:spcAft>
              <a:buClr>
                <a:srgbClr val="000000"/>
              </a:buClr>
              <a:buSzPct val="100000"/>
            </a:pPr>
            <a:r>
              <a:rPr lang="en-GB" b="1" dirty="0">
                <a:solidFill>
                  <a:srgbClr val="FFFFFF"/>
                </a:solidFill>
              </a:rPr>
              <a:t>CO (1-0)</a:t>
            </a:r>
          </a:p>
        </p:txBody>
      </p:sp>
      <p:sp>
        <p:nvSpPr>
          <p:cNvPr id="10" name="Text Box 8"/>
          <p:cNvSpPr txBox="1">
            <a:spLocks noChangeArrowheads="1"/>
          </p:cNvSpPr>
          <p:nvPr/>
        </p:nvSpPr>
        <p:spPr bwMode="auto">
          <a:xfrm>
            <a:off x="6372200" y="4437112"/>
            <a:ext cx="1880640" cy="852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597" tIns="56792" rIns="81597" bIns="40799"/>
          <a:lstStyle>
            <a:lvl1pPr>
              <a:tabLst>
                <a:tab pos="723900" algn="l"/>
                <a:tab pos="1447800" algn="l"/>
              </a:tabLst>
              <a:defRPr>
                <a:solidFill>
                  <a:srgbClr val="000000"/>
                </a:solidFill>
                <a:latin typeface="Arial" charset="0"/>
                <a:ea typeface="ＭＳ Ｐゴシック" charset="0"/>
                <a:cs typeface="DejaVu Sans" charset="0"/>
              </a:defRPr>
            </a:lvl1pPr>
            <a:lvl2pPr>
              <a:tabLst>
                <a:tab pos="723900" algn="l"/>
                <a:tab pos="1447800" algn="l"/>
              </a:tabLst>
              <a:defRPr>
                <a:solidFill>
                  <a:srgbClr val="000000"/>
                </a:solidFill>
                <a:latin typeface="Arial" charset="0"/>
                <a:ea typeface="ＭＳ Ｐゴシック" charset="0"/>
                <a:cs typeface="DejaVu Sans" charset="0"/>
              </a:defRPr>
            </a:lvl2pPr>
            <a:lvl3pPr>
              <a:tabLst>
                <a:tab pos="723900" algn="l"/>
                <a:tab pos="1447800" algn="l"/>
              </a:tabLst>
              <a:defRPr>
                <a:solidFill>
                  <a:srgbClr val="000000"/>
                </a:solidFill>
                <a:latin typeface="Arial" charset="0"/>
                <a:ea typeface="ＭＳ Ｐゴシック" charset="0"/>
                <a:cs typeface="DejaVu Sans" charset="0"/>
              </a:defRPr>
            </a:lvl3pPr>
            <a:lvl4pPr>
              <a:tabLst>
                <a:tab pos="723900" algn="l"/>
                <a:tab pos="1447800" algn="l"/>
              </a:tabLst>
              <a:defRPr>
                <a:solidFill>
                  <a:srgbClr val="000000"/>
                </a:solidFill>
                <a:latin typeface="Arial" charset="0"/>
                <a:ea typeface="ＭＳ Ｐゴシック" charset="0"/>
                <a:cs typeface="DejaVu Sans" charset="0"/>
              </a:defRPr>
            </a:lvl4pPr>
            <a:lvl5pPr>
              <a:tabLst>
                <a:tab pos="723900" algn="l"/>
                <a:tab pos="14478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rgbClr val="000000"/>
                </a:solidFill>
                <a:latin typeface="Arial" charset="0"/>
                <a:ea typeface="ＭＳ Ｐゴシック" charset="0"/>
                <a:cs typeface="DejaVu Sans" charset="0"/>
              </a:defRPr>
            </a:lvl9pPr>
          </a:lstStyle>
          <a:p>
            <a:pPr defTabSz="407315" fontAlgn="base" hangingPunct="0">
              <a:lnSpc>
                <a:spcPct val="93000"/>
              </a:lnSpc>
              <a:spcBef>
                <a:spcPct val="0"/>
              </a:spcBef>
              <a:spcAft>
                <a:spcPct val="0"/>
              </a:spcAft>
              <a:buClr>
                <a:srgbClr val="000000"/>
              </a:buClr>
              <a:buSzPct val="100000"/>
            </a:pPr>
            <a:r>
              <a:rPr lang="en-GB" b="1" dirty="0" smtClean="0">
                <a:solidFill>
                  <a:srgbClr val="FF3366"/>
                </a:solidFill>
              </a:rPr>
              <a:t>Red</a:t>
            </a:r>
            <a:r>
              <a:rPr lang="en-GB" b="1" dirty="0" smtClean="0"/>
              <a:t>: 	</a:t>
            </a:r>
            <a:r>
              <a:rPr lang="en-GB" b="1" dirty="0" smtClean="0">
                <a:solidFill>
                  <a:srgbClr val="FFFFFF"/>
                </a:solidFill>
              </a:rPr>
              <a:t>CII 158μm</a:t>
            </a:r>
          </a:p>
          <a:p>
            <a:pPr defTabSz="407315" fontAlgn="base" hangingPunct="0">
              <a:lnSpc>
                <a:spcPct val="93000"/>
              </a:lnSpc>
              <a:spcBef>
                <a:spcPct val="0"/>
              </a:spcBef>
              <a:spcAft>
                <a:spcPct val="0"/>
              </a:spcAft>
              <a:buClr>
                <a:srgbClr val="000000"/>
              </a:buClr>
              <a:buSzPct val="100000"/>
            </a:pPr>
            <a:r>
              <a:rPr lang="en-GB" b="1" dirty="0" smtClean="0">
                <a:solidFill>
                  <a:srgbClr val="00FF00"/>
                </a:solidFill>
              </a:rPr>
              <a:t>Green</a:t>
            </a:r>
            <a:r>
              <a:rPr lang="en-GB" b="1" dirty="0" smtClean="0">
                <a:solidFill>
                  <a:srgbClr val="FFFFFF"/>
                </a:solidFill>
              </a:rPr>
              <a:t>: CI 610μm</a:t>
            </a:r>
          </a:p>
          <a:p>
            <a:pPr defTabSz="407315" fontAlgn="base" hangingPunct="0">
              <a:lnSpc>
                <a:spcPct val="93000"/>
              </a:lnSpc>
              <a:spcBef>
                <a:spcPct val="0"/>
              </a:spcBef>
              <a:spcAft>
                <a:spcPct val="0"/>
              </a:spcAft>
              <a:buClr>
                <a:srgbClr val="000000"/>
              </a:buClr>
              <a:buSzPct val="100000"/>
            </a:pPr>
            <a:r>
              <a:rPr lang="en-GB" b="1" dirty="0" smtClean="0">
                <a:solidFill>
                  <a:srgbClr val="0099FF"/>
                </a:solidFill>
              </a:rPr>
              <a:t>Blue</a:t>
            </a:r>
            <a:r>
              <a:rPr lang="en-GB" b="1" dirty="0" smtClean="0"/>
              <a:t>:	</a:t>
            </a:r>
            <a:r>
              <a:rPr lang="en-GB" b="1" dirty="0" smtClean="0">
                <a:solidFill>
                  <a:srgbClr val="FFFFFF"/>
                </a:solidFill>
              </a:rPr>
              <a:t>CO (1-0)</a:t>
            </a:r>
          </a:p>
          <a:p>
            <a:pPr defTabSz="407315" fontAlgn="base" hangingPunct="0">
              <a:lnSpc>
                <a:spcPct val="93000"/>
              </a:lnSpc>
              <a:spcBef>
                <a:spcPct val="0"/>
              </a:spcBef>
              <a:spcAft>
                <a:spcPct val="0"/>
              </a:spcAft>
              <a:buClr>
                <a:srgbClr val="000000"/>
              </a:buClr>
              <a:buSzPct val="100000"/>
            </a:pPr>
            <a:endParaRPr lang="en-GB" b="1" dirty="0">
              <a:solidFill>
                <a:srgbClr val="FFFFFF"/>
              </a:solidFill>
            </a:endParaRPr>
          </a:p>
          <a:p>
            <a:pPr defTabSz="407315" fontAlgn="base" hangingPunct="0">
              <a:lnSpc>
                <a:spcPct val="93000"/>
              </a:lnSpc>
              <a:spcBef>
                <a:spcPct val="0"/>
              </a:spcBef>
              <a:spcAft>
                <a:spcPct val="0"/>
              </a:spcAft>
              <a:buClr>
                <a:srgbClr val="000000"/>
              </a:buClr>
              <a:buSzPct val="100000"/>
            </a:pPr>
            <a:r>
              <a:rPr lang="en-GB" b="1" dirty="0" err="1" smtClean="0">
                <a:solidFill>
                  <a:srgbClr val="FFFFFF"/>
                </a:solidFill>
              </a:rPr>
              <a:t>Offner</a:t>
            </a:r>
            <a:r>
              <a:rPr lang="en-GB" b="1" dirty="0" smtClean="0">
                <a:solidFill>
                  <a:srgbClr val="FFFFFF"/>
                </a:solidFill>
              </a:rPr>
              <a:t> et al. 2013</a:t>
            </a:r>
          </a:p>
        </p:txBody>
      </p:sp>
      <p:sp>
        <p:nvSpPr>
          <p:cNvPr id="11" name="Rectangle 10"/>
          <p:cNvSpPr/>
          <p:nvPr/>
        </p:nvSpPr>
        <p:spPr>
          <a:xfrm>
            <a:off x="251520" y="4293096"/>
            <a:ext cx="2304256" cy="1898827"/>
          </a:xfrm>
          <a:prstGeom prst="rect">
            <a:avLst/>
          </a:prstGeom>
        </p:spPr>
        <p:txBody>
          <a:bodyPr wrap="square">
            <a:spAutoFit/>
          </a:bodyPr>
          <a:lstStyle/>
          <a:p>
            <a:pPr defTabSz="407315" fontAlgn="base" hangingPunct="0">
              <a:lnSpc>
                <a:spcPct val="93000"/>
              </a:lnSpc>
              <a:spcBef>
                <a:spcPct val="0"/>
              </a:spcBef>
              <a:spcAft>
                <a:spcPct val="0"/>
              </a:spcAft>
              <a:buClr>
                <a:srgbClr val="000000"/>
              </a:buClr>
              <a:buSzPct val="100000"/>
            </a:pPr>
            <a:r>
              <a:rPr lang="en-GB" dirty="0">
                <a:solidFill>
                  <a:srgbClr val="FFFFFF"/>
                </a:solidFill>
              </a:rPr>
              <a:t>Emission maps of turbulent clouds simulated using the ORION hydro grid code and post-processed with 3D-PDR.</a:t>
            </a:r>
          </a:p>
        </p:txBody>
      </p:sp>
      <p:sp>
        <p:nvSpPr>
          <p:cNvPr id="12" name="Rectangle 11"/>
          <p:cNvSpPr/>
          <p:nvPr/>
        </p:nvSpPr>
        <p:spPr>
          <a:xfrm>
            <a:off x="1763688" y="228600"/>
            <a:ext cx="5765800" cy="369332"/>
          </a:xfrm>
          <a:prstGeom prst="rect">
            <a:avLst/>
          </a:prstGeom>
        </p:spPr>
        <p:txBody>
          <a:bodyPr wrap="square">
            <a:spAutoFit/>
          </a:bodyPr>
          <a:lstStyle/>
          <a:p>
            <a:r>
              <a:rPr lang="en-US" b="1" dirty="0">
                <a:solidFill>
                  <a:srgbClr val="FFFFFF"/>
                </a:solidFill>
              </a:rPr>
              <a:t>3D study of nearby galaxies in C, CII, CO with 3DPDR</a:t>
            </a:r>
          </a:p>
        </p:txBody>
      </p:sp>
    </p:spTree>
    <p:extLst>
      <p:ext uri="{BB962C8B-B14F-4D97-AF65-F5344CB8AC3E}">
        <p14:creationId xmlns:p14="http://schemas.microsoft.com/office/powerpoint/2010/main" val="23628719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6933"/>
            <a:ext cx="2808312" cy="861774"/>
          </a:xfrm>
          <a:prstGeom prst="rect">
            <a:avLst/>
          </a:prstGeom>
          <a:noFill/>
        </p:spPr>
        <p:txBody>
          <a:bodyPr wrap="square" rtlCol="0">
            <a:spAutoFit/>
          </a:bodyPr>
          <a:lstStyle/>
          <a:p>
            <a:r>
              <a:rPr lang="en-US" sz="2500" b="1" dirty="0" smtClean="0">
                <a:solidFill>
                  <a:srgbClr val="FFFFFF"/>
                </a:solidFill>
              </a:rPr>
              <a:t>What</a:t>
            </a:r>
            <a:r>
              <a:rPr lang="en-US" sz="2500" b="1" dirty="0" smtClean="0"/>
              <a:t> </a:t>
            </a:r>
            <a:r>
              <a:rPr lang="en-US" sz="2500" b="1" dirty="0" smtClean="0">
                <a:solidFill>
                  <a:srgbClr val="FFFFFF"/>
                </a:solidFill>
              </a:rPr>
              <a:t>is the next step?</a:t>
            </a:r>
            <a:r>
              <a:rPr lang="en-US" sz="2500" b="1" dirty="0" smtClean="0"/>
              <a:t> </a:t>
            </a:r>
            <a:endParaRPr lang="en-US" sz="2500" b="1" dirty="0"/>
          </a:p>
        </p:txBody>
      </p:sp>
      <p:sp>
        <p:nvSpPr>
          <p:cNvPr id="3" name="TextBox 2"/>
          <p:cNvSpPr txBox="1"/>
          <p:nvPr/>
        </p:nvSpPr>
        <p:spPr>
          <a:xfrm>
            <a:off x="0" y="2276872"/>
            <a:ext cx="3203848" cy="1200329"/>
          </a:xfrm>
          <a:prstGeom prst="rect">
            <a:avLst/>
          </a:prstGeom>
          <a:noFill/>
        </p:spPr>
        <p:txBody>
          <a:bodyPr wrap="square" rtlCol="0">
            <a:spAutoFit/>
          </a:bodyPr>
          <a:lstStyle/>
          <a:p>
            <a:r>
              <a:rPr lang="en-US" b="1" dirty="0" smtClean="0">
                <a:solidFill>
                  <a:srgbClr val="FFFFFF"/>
                </a:solidFill>
              </a:rPr>
              <a:t>TORUS-3DPDR (</a:t>
            </a:r>
            <a:r>
              <a:rPr lang="en-US" b="1" dirty="0" err="1" smtClean="0">
                <a:solidFill>
                  <a:srgbClr val="FFFFFF"/>
                </a:solidFill>
              </a:rPr>
              <a:t>Bisbas</a:t>
            </a:r>
            <a:r>
              <a:rPr lang="en-US" b="1" dirty="0" smtClean="0">
                <a:solidFill>
                  <a:srgbClr val="FFFFFF"/>
                </a:solidFill>
              </a:rPr>
              <a:t> et al. in prep): a 3D model of </a:t>
            </a:r>
            <a:r>
              <a:rPr lang="en-US" b="1" dirty="0" err="1" smtClean="0">
                <a:solidFill>
                  <a:srgbClr val="FFFFFF"/>
                </a:solidFill>
              </a:rPr>
              <a:t>photoionization+PDR</a:t>
            </a:r>
            <a:r>
              <a:rPr lang="en-US" b="1" dirty="0" smtClean="0">
                <a:solidFill>
                  <a:srgbClr val="FFFFFF"/>
                </a:solidFill>
              </a:rPr>
              <a:t> regions </a:t>
            </a:r>
            <a:endParaRPr lang="en-US" b="1" dirty="0">
              <a:solidFill>
                <a:srgbClr val="FFFFFF"/>
              </a:solidFill>
            </a:endParaRPr>
          </a:p>
          <a:p>
            <a:endParaRPr lang="en-US" b="1" dirty="0">
              <a:solidFill>
                <a:srgbClr val="FFFFFF"/>
              </a:solidFill>
            </a:endParaRPr>
          </a:p>
        </p:txBody>
      </p:sp>
      <p:pic>
        <p:nvPicPr>
          <p:cNvPr id="14" name="Picture 13" descr="si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880" y="-31328"/>
            <a:ext cx="5772120" cy="6858000"/>
          </a:xfrm>
          <a:prstGeom prst="rect">
            <a:avLst/>
          </a:prstGeom>
        </p:spPr>
      </p:pic>
      <p:sp>
        <p:nvSpPr>
          <p:cNvPr id="4" name="TextBox 3"/>
          <p:cNvSpPr txBox="1"/>
          <p:nvPr/>
        </p:nvSpPr>
        <p:spPr>
          <a:xfrm>
            <a:off x="323528" y="6381328"/>
            <a:ext cx="2010474" cy="369332"/>
          </a:xfrm>
          <a:prstGeom prst="rect">
            <a:avLst/>
          </a:prstGeom>
          <a:noFill/>
        </p:spPr>
        <p:txBody>
          <a:bodyPr wrap="none" rtlCol="0">
            <a:spAutoFit/>
          </a:bodyPr>
          <a:lstStyle/>
          <a:p>
            <a:r>
              <a:rPr lang="en-US" dirty="0" err="1" smtClean="0">
                <a:solidFill>
                  <a:srgbClr val="FFFFFF"/>
                </a:solidFill>
              </a:rPr>
              <a:t>Bisbas</a:t>
            </a:r>
            <a:r>
              <a:rPr lang="en-US" dirty="0" smtClean="0">
                <a:solidFill>
                  <a:srgbClr val="FFFFFF"/>
                </a:solidFill>
              </a:rPr>
              <a:t> et al. in prep</a:t>
            </a:r>
            <a:endParaRPr lang="en-US" dirty="0">
              <a:solidFill>
                <a:srgbClr val="FFFFFF"/>
              </a:solidFill>
            </a:endParaRPr>
          </a:p>
        </p:txBody>
      </p:sp>
    </p:spTree>
    <p:extLst>
      <p:ext uri="{BB962C8B-B14F-4D97-AF65-F5344CB8AC3E}">
        <p14:creationId xmlns:p14="http://schemas.microsoft.com/office/powerpoint/2010/main" val="215688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3022600" y="297934"/>
            <a:ext cx="3494826" cy="646331"/>
          </a:xfrm>
          <a:prstGeom prst="rect">
            <a:avLst/>
          </a:prstGeom>
        </p:spPr>
        <p:txBody>
          <a:bodyPr wrap="none">
            <a:spAutoFit/>
          </a:bodyPr>
          <a:lstStyle/>
          <a:p>
            <a:r>
              <a:rPr lang="en-US" sz="3600" dirty="0">
                <a:solidFill>
                  <a:srgbClr val="FFFF00"/>
                </a:solidFill>
                <a:latin typeface="Chalkboard"/>
                <a:cs typeface="Chalkboard"/>
              </a:rPr>
              <a:t>Nearby galaxies</a:t>
            </a:r>
          </a:p>
        </p:txBody>
      </p:sp>
      <p:sp>
        <p:nvSpPr>
          <p:cNvPr id="4" name="Rectangle 3"/>
          <p:cNvSpPr/>
          <p:nvPr/>
        </p:nvSpPr>
        <p:spPr>
          <a:xfrm>
            <a:off x="457200" y="1258839"/>
            <a:ext cx="8686799" cy="5016757"/>
          </a:xfrm>
          <a:prstGeom prst="rect">
            <a:avLst/>
          </a:prstGeom>
        </p:spPr>
        <p:txBody>
          <a:bodyPr wrap="square">
            <a:spAutoFit/>
          </a:bodyPr>
          <a:lstStyle/>
          <a:p>
            <a:r>
              <a:rPr lang="en-US" sz="3200" dirty="0">
                <a:solidFill>
                  <a:srgbClr val="FFFF00"/>
                </a:solidFill>
                <a:latin typeface="Chalkboard"/>
                <a:cs typeface="Chalkboard"/>
                <a:sym typeface="Wingdings"/>
              </a:rPr>
              <a:t>With 3D surveys of key transitions of </a:t>
            </a:r>
            <a:r>
              <a:rPr lang="en-US" sz="3200" dirty="0" smtClean="0">
                <a:solidFill>
                  <a:srgbClr val="FFFF00"/>
                </a:solidFill>
                <a:latin typeface="Chalkboard"/>
                <a:cs typeface="Chalkboard"/>
                <a:sym typeface="Wingdings"/>
              </a:rPr>
              <a:t>[NII], [CI], [CII] </a:t>
            </a:r>
            <a:r>
              <a:rPr lang="en-US" sz="3200" dirty="0">
                <a:solidFill>
                  <a:srgbClr val="FFFF00"/>
                </a:solidFill>
                <a:latin typeface="Chalkboard"/>
                <a:cs typeface="Chalkboard"/>
                <a:sym typeface="Wingdings"/>
              </a:rPr>
              <a:t>and </a:t>
            </a:r>
            <a:r>
              <a:rPr lang="en-US" sz="3200" dirty="0" smtClean="0">
                <a:solidFill>
                  <a:srgbClr val="FFFF00"/>
                </a:solidFill>
                <a:latin typeface="Chalkboard"/>
                <a:cs typeface="Chalkboard"/>
                <a:sym typeface="Wingdings"/>
              </a:rPr>
              <a:t>[OI] </a:t>
            </a:r>
            <a:r>
              <a:rPr lang="en-US" sz="3200" dirty="0">
                <a:solidFill>
                  <a:srgbClr val="FFFF00"/>
                </a:solidFill>
                <a:latin typeface="Chalkboard"/>
                <a:cs typeface="Chalkboard"/>
                <a:sym typeface="Wingdings"/>
              </a:rPr>
              <a:t>we could get the average gas contained within each component (HII, PDR, neutral) for </a:t>
            </a:r>
            <a:r>
              <a:rPr lang="en-US" sz="3200" i="1" dirty="0">
                <a:solidFill>
                  <a:srgbClr val="FFFF00"/>
                </a:solidFill>
                <a:latin typeface="Chalkboard"/>
                <a:cs typeface="Chalkboard"/>
                <a:sym typeface="Wingdings"/>
              </a:rPr>
              <a:t>each</a:t>
            </a:r>
            <a:r>
              <a:rPr lang="en-US" sz="3200" dirty="0">
                <a:solidFill>
                  <a:srgbClr val="FFFF00"/>
                </a:solidFill>
                <a:latin typeface="Chalkboard"/>
                <a:cs typeface="Chalkboard"/>
                <a:sym typeface="Wingdings"/>
              </a:rPr>
              <a:t> type of galaxy </a:t>
            </a:r>
            <a:endParaRPr lang="en-US" sz="3200" dirty="0" smtClean="0">
              <a:solidFill>
                <a:srgbClr val="FFFF00"/>
              </a:solidFill>
              <a:latin typeface="Chalkboard"/>
              <a:cs typeface="Chalkboard"/>
              <a:sym typeface="Wingdings"/>
            </a:endParaRPr>
          </a:p>
          <a:p>
            <a:endParaRPr lang="en-US" sz="3200" dirty="0">
              <a:solidFill>
                <a:srgbClr val="FFFF00"/>
              </a:solidFill>
              <a:latin typeface="Chalkboard"/>
              <a:cs typeface="Chalkboard"/>
              <a:sym typeface="Wingdings"/>
            </a:endParaRPr>
          </a:p>
          <a:p>
            <a:pPr marL="457200" indent="-457200">
              <a:buFont typeface="Wingdings" charset="0"/>
              <a:buChar char="à"/>
            </a:pPr>
            <a:r>
              <a:rPr lang="en-US" sz="3200" dirty="0" smtClean="0">
                <a:solidFill>
                  <a:srgbClr val="FFFF00"/>
                </a:solidFill>
                <a:latin typeface="Chalkboard"/>
                <a:cs typeface="Chalkboard"/>
                <a:sym typeface="Wingdings"/>
              </a:rPr>
              <a:t>how </a:t>
            </a:r>
            <a:r>
              <a:rPr lang="en-US" sz="3200" dirty="0">
                <a:solidFill>
                  <a:srgbClr val="FFFF00"/>
                </a:solidFill>
                <a:latin typeface="Chalkboard"/>
                <a:cs typeface="Chalkboard"/>
                <a:sym typeface="Wingdings"/>
              </a:rPr>
              <a:t>do the contributions differ across types of galaxies? </a:t>
            </a:r>
            <a:endParaRPr lang="en-US" sz="3200" dirty="0" smtClean="0">
              <a:solidFill>
                <a:srgbClr val="FFFF00"/>
              </a:solidFill>
              <a:latin typeface="Chalkboard"/>
              <a:cs typeface="Chalkboard"/>
              <a:sym typeface="Wingdings"/>
            </a:endParaRPr>
          </a:p>
          <a:p>
            <a:pPr marL="457200" indent="-457200">
              <a:buFont typeface="Wingdings" charset="0"/>
              <a:buChar char="à"/>
            </a:pPr>
            <a:r>
              <a:rPr lang="en-US" sz="3200" dirty="0" smtClean="0">
                <a:solidFill>
                  <a:srgbClr val="FFFF00"/>
                </a:solidFill>
                <a:latin typeface="Chalkboard"/>
                <a:cs typeface="Chalkboard"/>
                <a:sym typeface="Wingdings"/>
              </a:rPr>
              <a:t>The </a:t>
            </a:r>
            <a:r>
              <a:rPr lang="en-US" sz="3200" dirty="0">
                <a:solidFill>
                  <a:srgbClr val="FFFF00"/>
                </a:solidFill>
                <a:latin typeface="Chalkboard"/>
                <a:cs typeface="Chalkboard"/>
                <a:sym typeface="Wingdings"/>
              </a:rPr>
              <a:t>answer should be a lot since the differences between HII, PDRs and </a:t>
            </a:r>
            <a:r>
              <a:rPr lang="en-US" sz="3200" dirty="0" err="1">
                <a:solidFill>
                  <a:srgbClr val="FFFF00"/>
                </a:solidFill>
                <a:latin typeface="Chalkboard"/>
                <a:cs typeface="Chalkboard"/>
                <a:sym typeface="Wingdings"/>
              </a:rPr>
              <a:t>netrual</a:t>
            </a:r>
            <a:r>
              <a:rPr lang="en-US" sz="3200" dirty="0">
                <a:solidFill>
                  <a:srgbClr val="FFFF00"/>
                </a:solidFill>
                <a:latin typeface="Chalkboard"/>
                <a:cs typeface="Chalkboard"/>
                <a:sym typeface="Wingdings"/>
              </a:rPr>
              <a:t> gas is mainly to do with energetics! </a:t>
            </a:r>
            <a:endParaRPr lang="en-US" sz="3200" dirty="0">
              <a:solidFill>
                <a:srgbClr val="FFFF00"/>
              </a:solidFill>
              <a:latin typeface="Chalkboard"/>
              <a:cs typeface="Chalkboard"/>
            </a:endParaRPr>
          </a:p>
        </p:txBody>
      </p:sp>
    </p:spTree>
    <p:extLst>
      <p:ext uri="{BB962C8B-B14F-4D97-AF65-F5344CB8AC3E}">
        <p14:creationId xmlns:p14="http://schemas.microsoft.com/office/powerpoint/2010/main" val="5251954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7300" y="401310"/>
            <a:ext cx="3743260" cy="584776"/>
          </a:xfrm>
          <a:prstGeom prst="rect">
            <a:avLst/>
          </a:prstGeom>
          <a:noFill/>
        </p:spPr>
        <p:txBody>
          <a:bodyPr wrap="none" rtlCol="0">
            <a:spAutoFit/>
          </a:bodyPr>
          <a:lstStyle/>
          <a:p>
            <a:r>
              <a:rPr lang="en-US" sz="3200" dirty="0" smtClean="0">
                <a:solidFill>
                  <a:srgbClr val="FFFF00"/>
                </a:solidFill>
                <a:latin typeface="Chalkboard"/>
                <a:cs typeface="Chalkboard"/>
              </a:rPr>
              <a:t>What is FIRSPEX ? </a:t>
            </a:r>
            <a:endParaRPr lang="en-US" sz="3200" dirty="0">
              <a:solidFill>
                <a:srgbClr val="FFFF00"/>
              </a:solidFill>
              <a:latin typeface="Chalkboard"/>
              <a:cs typeface="Chalkboard"/>
            </a:endParaRPr>
          </a:p>
        </p:txBody>
      </p:sp>
      <p:sp>
        <p:nvSpPr>
          <p:cNvPr id="4" name="TextBox 3"/>
          <p:cNvSpPr txBox="1"/>
          <p:nvPr/>
        </p:nvSpPr>
        <p:spPr>
          <a:xfrm>
            <a:off x="190500" y="1133339"/>
            <a:ext cx="8712200" cy="5632310"/>
          </a:xfrm>
          <a:prstGeom prst="rect">
            <a:avLst/>
          </a:prstGeom>
          <a:noFill/>
        </p:spPr>
        <p:txBody>
          <a:bodyPr wrap="square" rtlCol="0">
            <a:spAutoFit/>
          </a:bodyPr>
          <a:lstStyle/>
          <a:p>
            <a:pPr marL="342900" indent="-342900" algn="just">
              <a:buFont typeface="Wingdings" charset="2"/>
              <a:buChar char="Ø"/>
            </a:pPr>
            <a:r>
              <a:rPr lang="en-US" sz="2400" dirty="0" smtClean="0">
                <a:solidFill>
                  <a:srgbClr val="FFFF00"/>
                </a:solidFill>
                <a:latin typeface="Chalkboard"/>
                <a:cs typeface="Chalkboard"/>
              </a:rPr>
              <a:t>FIRSPEX is a </a:t>
            </a:r>
            <a:r>
              <a:rPr lang="en-US" sz="2400" dirty="0">
                <a:solidFill>
                  <a:srgbClr val="FFFF00"/>
                </a:solidFill>
                <a:latin typeface="Chalkboard"/>
                <a:cs typeface="Chalkboard"/>
              </a:rPr>
              <a:t>joint </a:t>
            </a:r>
            <a:r>
              <a:rPr lang="en-US" sz="2400" dirty="0" smtClean="0">
                <a:solidFill>
                  <a:srgbClr val="FFFF00"/>
                </a:solidFill>
                <a:latin typeface="Chalkboard"/>
                <a:cs typeface="Chalkboard"/>
              </a:rPr>
              <a:t>ESA–CAS </a:t>
            </a:r>
            <a:r>
              <a:rPr lang="en-US" sz="2400" dirty="0">
                <a:solidFill>
                  <a:srgbClr val="FFFF00"/>
                </a:solidFill>
                <a:latin typeface="Chalkboard"/>
                <a:cs typeface="Chalkboard"/>
              </a:rPr>
              <a:t>candidate small mission operating in </a:t>
            </a:r>
            <a:r>
              <a:rPr lang="en-US" sz="2400" dirty="0" smtClean="0">
                <a:solidFill>
                  <a:srgbClr val="FFFF00"/>
                </a:solidFill>
                <a:latin typeface="Chalkboard"/>
                <a:cs typeface="Chalkboard"/>
              </a:rPr>
              <a:t>THz </a:t>
            </a:r>
            <a:r>
              <a:rPr lang="en-US" sz="2400" dirty="0">
                <a:solidFill>
                  <a:srgbClr val="FFFF00"/>
                </a:solidFill>
                <a:latin typeface="Chalkboard"/>
                <a:cs typeface="Chalkboard"/>
              </a:rPr>
              <a:t>(</a:t>
            </a:r>
            <a:r>
              <a:rPr lang="en-US" sz="2400" dirty="0" smtClean="0">
                <a:solidFill>
                  <a:srgbClr val="FFFF00"/>
                </a:solidFill>
                <a:latin typeface="Chalkboard"/>
                <a:cs typeface="Chalkboard"/>
              </a:rPr>
              <a:t>&gt;0.5 </a:t>
            </a:r>
            <a:r>
              <a:rPr lang="en-US" sz="2400" dirty="0">
                <a:solidFill>
                  <a:srgbClr val="FFFF00"/>
                </a:solidFill>
                <a:latin typeface="Chalkboard"/>
                <a:cs typeface="Chalkboard"/>
              </a:rPr>
              <a:t>THz) frequency range.</a:t>
            </a:r>
            <a:r>
              <a:rPr lang="en-US" sz="2400" dirty="0" smtClean="0">
                <a:solidFill>
                  <a:srgbClr val="FFFF00"/>
                </a:solidFill>
                <a:latin typeface="Chalkboard"/>
                <a:cs typeface="Chalkboard"/>
              </a:rPr>
              <a:t> </a:t>
            </a:r>
          </a:p>
          <a:p>
            <a:pPr algn="just"/>
            <a:endParaRPr lang="en-US" sz="2400" dirty="0">
              <a:solidFill>
                <a:srgbClr val="FFFF00"/>
              </a:solidFill>
              <a:latin typeface="Chalkboard"/>
              <a:cs typeface="Chalkboard"/>
            </a:endParaRPr>
          </a:p>
          <a:p>
            <a:pPr marL="342900" indent="-342900" algn="just">
              <a:buFont typeface="Wingdings" charset="2"/>
              <a:buChar char="Ø"/>
            </a:pPr>
            <a:r>
              <a:rPr lang="en-US" sz="2400" dirty="0" smtClean="0">
                <a:solidFill>
                  <a:srgbClr val="FFFF00"/>
                </a:solidFill>
                <a:latin typeface="Chalkboard"/>
                <a:cs typeface="Chalkboard"/>
              </a:rPr>
              <a:t>Builds on </a:t>
            </a:r>
            <a:r>
              <a:rPr lang="en-US" sz="2400" dirty="0" smtClean="0">
                <a:solidFill>
                  <a:srgbClr val="FFFF00"/>
                </a:solidFill>
                <a:latin typeface="Chalkboard"/>
                <a:cs typeface="Chalkboard"/>
              </a:rPr>
              <a:t>European</a:t>
            </a:r>
            <a:r>
              <a:rPr lang="en-US" sz="2400" dirty="0" smtClean="0">
                <a:solidFill>
                  <a:srgbClr val="FFFF00"/>
                </a:solidFill>
                <a:latin typeface="Chalkboard"/>
                <a:cs typeface="Chalkboard"/>
              </a:rPr>
              <a:t> </a:t>
            </a:r>
            <a:r>
              <a:rPr lang="en-US" sz="2400" dirty="0" smtClean="0">
                <a:solidFill>
                  <a:srgbClr val="FFFF00"/>
                </a:solidFill>
                <a:latin typeface="Chalkboard"/>
                <a:cs typeface="Chalkboard"/>
              </a:rPr>
              <a:t>heritage in space technology and long standing collaboration with Chinese Institutions.</a:t>
            </a:r>
          </a:p>
          <a:p>
            <a:pPr algn="just"/>
            <a:endParaRPr lang="en-US" sz="2400" dirty="0" smtClean="0">
              <a:solidFill>
                <a:srgbClr val="FFFF00"/>
              </a:solidFill>
              <a:latin typeface="Chalkboard"/>
              <a:cs typeface="Chalkboard"/>
            </a:endParaRPr>
          </a:p>
          <a:p>
            <a:pPr marL="342900" indent="-342900" algn="just">
              <a:buFont typeface="Wingdings" charset="2"/>
              <a:buChar char="Ø"/>
            </a:pPr>
            <a:r>
              <a:rPr lang="en-US" sz="2400" dirty="0">
                <a:solidFill>
                  <a:srgbClr val="FFFF00"/>
                </a:solidFill>
                <a:latin typeface="Chalkboard"/>
                <a:cs typeface="Chalkboard"/>
              </a:rPr>
              <a:t>Uses `old &amp; tested’ technology but with a `new twist’ to push new technological frontiers, does NOT </a:t>
            </a:r>
            <a:r>
              <a:rPr lang="en-US" sz="2400" dirty="0" smtClean="0">
                <a:solidFill>
                  <a:srgbClr val="FFFF00"/>
                </a:solidFill>
                <a:latin typeface="Chalkboard"/>
                <a:cs typeface="Chalkboard"/>
              </a:rPr>
              <a:t>require cooling down to 4K (but only ~20K)</a:t>
            </a:r>
            <a:endParaRPr lang="en-US" sz="2400" dirty="0">
              <a:solidFill>
                <a:srgbClr val="FFFF00"/>
              </a:solidFill>
              <a:latin typeface="Chalkboard"/>
              <a:cs typeface="Chalkboard"/>
            </a:endParaRPr>
          </a:p>
          <a:p>
            <a:pPr algn="just"/>
            <a:endParaRPr lang="en-US" sz="2400" dirty="0" smtClean="0">
              <a:solidFill>
                <a:srgbClr val="FFFF00"/>
              </a:solidFill>
              <a:latin typeface="Chalkboard"/>
              <a:cs typeface="Chalkboard"/>
            </a:endParaRPr>
          </a:p>
          <a:p>
            <a:pPr marL="342900" indent="-342900" algn="just">
              <a:buFont typeface="Wingdings" charset="2"/>
              <a:buChar char="Ø"/>
            </a:pPr>
            <a:r>
              <a:rPr lang="en-US" sz="2400" dirty="0" smtClean="0">
                <a:solidFill>
                  <a:srgbClr val="FFFF00"/>
                </a:solidFill>
                <a:latin typeface="Chalkboard"/>
                <a:cs typeface="Chalkboard"/>
              </a:rPr>
              <a:t>Cost effective space mission aiming to push the supra-THz technology forward and deliver, for the first time, unique 3D maps of the infrared sky.</a:t>
            </a:r>
          </a:p>
          <a:p>
            <a:pPr algn="just"/>
            <a:endParaRPr lang="en-US" sz="2400" dirty="0">
              <a:solidFill>
                <a:srgbClr val="FFFF00"/>
              </a:solidFill>
              <a:latin typeface="Chalkboard"/>
              <a:cs typeface="Chalkboard"/>
            </a:endParaRPr>
          </a:p>
          <a:p>
            <a:pPr algn="just"/>
            <a:endParaRPr lang="en-US" sz="2400" dirty="0" smtClean="0">
              <a:solidFill>
                <a:srgbClr val="FFFF00"/>
              </a:solidFill>
              <a:latin typeface="Chalkboard"/>
              <a:cs typeface="Chalkboard"/>
            </a:endParaRPr>
          </a:p>
        </p:txBody>
      </p:sp>
      <p:sp>
        <p:nvSpPr>
          <p:cNvPr id="2" name="Footer Placeholder 1"/>
          <p:cNvSpPr>
            <a:spLocks noGrp="1"/>
          </p:cNvSpPr>
          <p:nvPr>
            <p:ph type="ftr" sz="quarter" idx="11"/>
          </p:nvPr>
        </p:nvSpPr>
        <p:spPr/>
        <p:txBody>
          <a:bodyPr/>
          <a:lstStyle/>
          <a:p>
            <a:r>
              <a:rPr lang="en-US" smtClean="0"/>
              <a:t>2nd ESA-CAS Workshop </a:t>
            </a:r>
            <a:endParaRPr lang="en-US"/>
          </a:p>
        </p:txBody>
      </p:sp>
    </p:spTree>
    <p:extLst>
      <p:ext uri="{BB962C8B-B14F-4D97-AF65-F5344CB8AC3E}">
        <p14:creationId xmlns:p14="http://schemas.microsoft.com/office/powerpoint/2010/main" val="4019461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ssolv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dissolv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1282700" y="571500"/>
            <a:ext cx="184666" cy="523220"/>
          </a:xfrm>
          <a:prstGeom prst="rect">
            <a:avLst/>
          </a:prstGeom>
          <a:noFill/>
        </p:spPr>
        <p:txBody>
          <a:bodyPr wrap="none" rtlCol="0">
            <a:spAutoFit/>
          </a:bodyPr>
          <a:lstStyle/>
          <a:p>
            <a:endParaRPr lang="en-US" sz="2800" dirty="0">
              <a:solidFill>
                <a:srgbClr val="FFFF00"/>
              </a:solidFill>
              <a:latin typeface="Chalkboard"/>
              <a:cs typeface="Chalkboard"/>
            </a:endParaRPr>
          </a:p>
        </p:txBody>
      </p:sp>
      <p:pic>
        <p:nvPicPr>
          <p:cNvPr id="5" name="Picture 4" descr="fig3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71500"/>
            <a:ext cx="4999443" cy="3863206"/>
          </a:xfrm>
          <a:prstGeom prst="rect">
            <a:avLst/>
          </a:prstGeom>
        </p:spPr>
      </p:pic>
      <p:sp>
        <p:nvSpPr>
          <p:cNvPr id="6" name="TextBox 5"/>
          <p:cNvSpPr txBox="1"/>
          <p:nvPr/>
        </p:nvSpPr>
        <p:spPr>
          <a:xfrm>
            <a:off x="5723963" y="557972"/>
            <a:ext cx="3024336" cy="4154983"/>
          </a:xfrm>
          <a:prstGeom prst="rect">
            <a:avLst/>
          </a:prstGeom>
          <a:noFill/>
        </p:spPr>
        <p:txBody>
          <a:bodyPr wrap="square" rtlCol="0">
            <a:spAutoFit/>
          </a:bodyPr>
          <a:lstStyle/>
          <a:p>
            <a:r>
              <a:rPr lang="en-US" dirty="0" smtClean="0">
                <a:solidFill>
                  <a:schemeClr val="bg1"/>
                </a:solidFill>
              </a:rPr>
              <a:t>‘</a:t>
            </a:r>
            <a:r>
              <a:rPr lang="en-US" sz="2400" dirty="0" smtClean="0">
                <a:solidFill>
                  <a:schemeClr val="bg1"/>
                </a:solidFill>
                <a:latin typeface="Chalkboard"/>
                <a:cs typeface="Chalkboard"/>
              </a:rPr>
              <a:t>Canonical” PDR interfacing with an HII region and a molecular cloud, showing how UV intensity varies with depth, and the depths at which some important chemical transitions occur.</a:t>
            </a:r>
            <a:endParaRPr lang="en-US" sz="2400" dirty="0">
              <a:solidFill>
                <a:schemeClr val="bg1"/>
              </a:solidFill>
              <a:latin typeface="Chalkboard"/>
              <a:cs typeface="Chalkboard"/>
            </a:endParaRPr>
          </a:p>
        </p:txBody>
      </p:sp>
      <p:sp>
        <p:nvSpPr>
          <p:cNvPr id="7" name="TextBox 6"/>
          <p:cNvSpPr txBox="1"/>
          <p:nvPr/>
        </p:nvSpPr>
        <p:spPr>
          <a:xfrm>
            <a:off x="1331640" y="188640"/>
            <a:ext cx="672029" cy="369332"/>
          </a:xfrm>
          <a:prstGeom prst="rect">
            <a:avLst/>
          </a:prstGeom>
          <a:noFill/>
        </p:spPr>
        <p:txBody>
          <a:bodyPr wrap="none" rtlCol="0">
            <a:spAutoFit/>
          </a:bodyPr>
          <a:lstStyle/>
          <a:p>
            <a:r>
              <a:rPr lang="en-US" dirty="0" smtClean="0"/>
              <a:t>PDR</a:t>
            </a:r>
            <a:endParaRPr lang="en-US" dirty="0"/>
          </a:p>
        </p:txBody>
      </p:sp>
      <p:sp>
        <p:nvSpPr>
          <p:cNvPr id="8" name="TextBox 7"/>
          <p:cNvSpPr txBox="1"/>
          <p:nvPr/>
        </p:nvSpPr>
        <p:spPr>
          <a:xfrm>
            <a:off x="3851920" y="260648"/>
            <a:ext cx="543651" cy="369332"/>
          </a:xfrm>
          <a:prstGeom prst="rect">
            <a:avLst/>
          </a:prstGeom>
          <a:noFill/>
        </p:spPr>
        <p:txBody>
          <a:bodyPr wrap="none" rtlCol="0">
            <a:spAutoFit/>
          </a:bodyPr>
          <a:lstStyle/>
          <a:p>
            <a:r>
              <a:rPr lang="en-US" dirty="0" smtClean="0"/>
              <a:t>MC</a:t>
            </a:r>
            <a:endParaRPr lang="en-US" dirty="0"/>
          </a:p>
        </p:txBody>
      </p:sp>
      <p:sp>
        <p:nvSpPr>
          <p:cNvPr id="9" name="TextBox 8"/>
          <p:cNvSpPr txBox="1"/>
          <p:nvPr/>
        </p:nvSpPr>
        <p:spPr>
          <a:xfrm>
            <a:off x="179512" y="404664"/>
            <a:ext cx="479631" cy="369332"/>
          </a:xfrm>
          <a:prstGeom prst="rect">
            <a:avLst/>
          </a:prstGeom>
          <a:noFill/>
        </p:spPr>
        <p:txBody>
          <a:bodyPr wrap="none" rtlCol="0">
            <a:spAutoFit/>
          </a:bodyPr>
          <a:lstStyle/>
          <a:p>
            <a:r>
              <a:rPr lang="en-US" dirty="0" smtClean="0"/>
              <a:t>HII</a:t>
            </a:r>
            <a:endParaRPr lang="en-US" dirty="0"/>
          </a:p>
        </p:txBody>
      </p:sp>
    </p:spTree>
    <p:extLst>
      <p:ext uri="{BB962C8B-B14F-4D97-AF65-F5344CB8AC3E}">
        <p14:creationId xmlns:p14="http://schemas.microsoft.com/office/powerpoint/2010/main" val="2764297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1714500" y="457200"/>
            <a:ext cx="5341615" cy="584776"/>
          </a:xfrm>
          <a:prstGeom prst="rect">
            <a:avLst/>
          </a:prstGeom>
          <a:noFill/>
        </p:spPr>
        <p:txBody>
          <a:bodyPr wrap="none" rtlCol="0">
            <a:spAutoFit/>
          </a:bodyPr>
          <a:lstStyle/>
          <a:p>
            <a:r>
              <a:rPr lang="en-US" sz="3200" dirty="0" smtClean="0">
                <a:solidFill>
                  <a:srgbClr val="FFFF00"/>
                </a:solidFill>
                <a:latin typeface="Chalkboard"/>
                <a:cs typeface="Chalkboard"/>
              </a:rPr>
              <a:t>Very high redshift Universe</a:t>
            </a:r>
            <a:endParaRPr lang="en-US" sz="3200" dirty="0">
              <a:solidFill>
                <a:srgbClr val="FFFF00"/>
              </a:solidFill>
              <a:latin typeface="Chalkboard"/>
              <a:cs typeface="Chalkboard"/>
            </a:endParaRPr>
          </a:p>
        </p:txBody>
      </p:sp>
      <p:sp>
        <p:nvSpPr>
          <p:cNvPr id="4" name="TextBox 3"/>
          <p:cNvSpPr txBox="1"/>
          <p:nvPr/>
        </p:nvSpPr>
        <p:spPr>
          <a:xfrm>
            <a:off x="990600" y="5001092"/>
            <a:ext cx="7786167" cy="523220"/>
          </a:xfrm>
          <a:prstGeom prst="rect">
            <a:avLst/>
          </a:prstGeom>
          <a:noFill/>
        </p:spPr>
        <p:txBody>
          <a:bodyPr wrap="none" rtlCol="0">
            <a:spAutoFit/>
          </a:bodyPr>
          <a:lstStyle/>
          <a:p>
            <a:r>
              <a:rPr lang="en-US" sz="2800" dirty="0" smtClean="0">
                <a:solidFill>
                  <a:srgbClr val="FFFF00"/>
                </a:solidFill>
                <a:latin typeface="Chalkboard"/>
                <a:cs typeface="Chalkboard"/>
              </a:rPr>
              <a:t>Can FIRSPEX `</a:t>
            </a:r>
            <a:r>
              <a:rPr lang="en-US" sz="2800" u="sng" dirty="0" smtClean="0">
                <a:solidFill>
                  <a:srgbClr val="FFFF00"/>
                </a:solidFill>
                <a:latin typeface="Chalkboard"/>
                <a:cs typeface="Chalkboard"/>
              </a:rPr>
              <a:t>really’</a:t>
            </a:r>
            <a:r>
              <a:rPr lang="en-US" sz="2800" dirty="0" smtClean="0">
                <a:solidFill>
                  <a:srgbClr val="FFFF00"/>
                </a:solidFill>
                <a:latin typeface="Chalkboard"/>
                <a:cs typeface="Chalkboard"/>
              </a:rPr>
              <a:t> reach the `DARK AGES’ ?</a:t>
            </a:r>
            <a:endParaRPr lang="en-US" sz="2800" dirty="0">
              <a:solidFill>
                <a:srgbClr val="FFFF00"/>
              </a:solidFill>
              <a:latin typeface="Chalkboard"/>
              <a:cs typeface="Chalkboard"/>
            </a:endParaRPr>
          </a:p>
        </p:txBody>
      </p:sp>
      <p:pic>
        <p:nvPicPr>
          <p:cNvPr id="5" name="Picture 4"/>
          <p:cNvPicPr>
            <a:picLocks noChangeAspect="1"/>
          </p:cNvPicPr>
          <p:nvPr/>
        </p:nvPicPr>
        <p:blipFill>
          <a:blip r:embed="rId2"/>
          <a:stretch>
            <a:fillRect/>
          </a:stretch>
        </p:blipFill>
        <p:spPr>
          <a:xfrm>
            <a:off x="-38100" y="1676400"/>
            <a:ext cx="9144000" cy="3062883"/>
          </a:xfrm>
          <a:prstGeom prst="rect">
            <a:avLst/>
          </a:prstGeom>
        </p:spPr>
      </p:pic>
      <p:grpSp>
        <p:nvGrpSpPr>
          <p:cNvPr id="8" name="Group 7"/>
          <p:cNvGrpSpPr/>
          <p:nvPr/>
        </p:nvGrpSpPr>
        <p:grpSpPr>
          <a:xfrm>
            <a:off x="2171700" y="1535210"/>
            <a:ext cx="1181100" cy="801589"/>
            <a:chOff x="2171700" y="1535210"/>
            <a:chExt cx="1181100" cy="801589"/>
          </a:xfrm>
        </p:grpSpPr>
        <p:pic>
          <p:nvPicPr>
            <p:cNvPr id="6" name="Picture 5" descr="akari.jpg"/>
            <p:cNvPicPr>
              <a:picLocks noChangeAspect="1"/>
            </p:cNvPicPr>
            <p:nvPr/>
          </p:nvPicPr>
          <p:blipFill rotWithShape="1">
            <a:blip r:embed="rId3">
              <a:extLst>
                <a:ext uri="{28A0092B-C50C-407E-A947-70E740481C1C}">
                  <a14:useLocalDpi xmlns:a14="http://schemas.microsoft.com/office/drawing/2010/main" val="0"/>
                </a:ext>
              </a:extLst>
            </a:blip>
            <a:srcRect l="1064" t="-1804" r="1" b="2"/>
            <a:stretch/>
          </p:blipFill>
          <p:spPr>
            <a:xfrm>
              <a:off x="2171700" y="1535210"/>
              <a:ext cx="1181100" cy="801589"/>
            </a:xfrm>
            <a:prstGeom prst="rect">
              <a:avLst/>
            </a:prstGeom>
          </p:spPr>
        </p:pic>
        <p:sp>
          <p:nvSpPr>
            <p:cNvPr id="7" name="TextBox 6"/>
            <p:cNvSpPr txBox="1"/>
            <p:nvPr/>
          </p:nvSpPr>
          <p:spPr>
            <a:xfrm>
              <a:off x="2171700" y="1535211"/>
              <a:ext cx="765967" cy="307777"/>
            </a:xfrm>
            <a:prstGeom prst="rect">
              <a:avLst/>
            </a:prstGeom>
            <a:noFill/>
          </p:spPr>
          <p:txBody>
            <a:bodyPr wrap="none" rtlCol="0">
              <a:spAutoFit/>
            </a:bodyPr>
            <a:lstStyle/>
            <a:p>
              <a:r>
                <a:rPr lang="en-US" sz="1400" dirty="0" smtClean="0">
                  <a:solidFill>
                    <a:schemeClr val="bg1"/>
                  </a:solidFill>
                </a:rPr>
                <a:t>FIRSPEX</a:t>
              </a:r>
              <a:endParaRPr lang="en-US" sz="1400" dirty="0">
                <a:solidFill>
                  <a:schemeClr val="bg1"/>
                </a:solidFill>
              </a:endParaRPr>
            </a:p>
          </p:txBody>
        </p:sp>
      </p:grpSp>
    </p:spTree>
    <p:extLst>
      <p:ext uri="{BB962C8B-B14F-4D97-AF65-F5344CB8AC3E}">
        <p14:creationId xmlns:p14="http://schemas.microsoft.com/office/powerpoint/2010/main" val="30962438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812800" y="800100"/>
            <a:ext cx="184666" cy="369332"/>
          </a:xfrm>
          <a:prstGeom prst="rect">
            <a:avLst/>
          </a:prstGeom>
          <a:noFill/>
        </p:spPr>
        <p:txBody>
          <a:bodyPr wrap="none" rtlCol="0">
            <a:spAutoFit/>
          </a:bodyPr>
          <a:lstStyle/>
          <a:p>
            <a:endParaRPr lang="en-US" dirty="0">
              <a:solidFill>
                <a:srgbClr val="FFFF00"/>
              </a:solidFill>
            </a:endParaRPr>
          </a:p>
        </p:txBody>
      </p:sp>
      <p:grpSp>
        <p:nvGrpSpPr>
          <p:cNvPr id="10" name="Group 9"/>
          <p:cNvGrpSpPr/>
          <p:nvPr/>
        </p:nvGrpSpPr>
        <p:grpSpPr>
          <a:xfrm>
            <a:off x="1149866" y="1562100"/>
            <a:ext cx="6553200" cy="3200400"/>
            <a:chOff x="997466" y="2336800"/>
            <a:chExt cx="6553200" cy="3200400"/>
          </a:xfrm>
        </p:grpSpPr>
        <p:pic>
          <p:nvPicPr>
            <p:cNvPr id="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466" y="2336800"/>
              <a:ext cx="6553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Oval 7"/>
            <p:cNvSpPr/>
            <p:nvPr/>
          </p:nvSpPr>
          <p:spPr>
            <a:xfrm>
              <a:off x="2463800" y="2336800"/>
              <a:ext cx="889000" cy="3022600"/>
            </a:xfrm>
            <a:prstGeom prst="ellipse">
              <a:avLst/>
            </a:prstGeom>
            <a:noFill/>
            <a:ln w="38100" cmpd="sng">
              <a:solidFill>
                <a:srgbClr val="FF0000">
                  <a:alpha val="74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317500" y="4982844"/>
            <a:ext cx="8343146" cy="1015663"/>
          </a:xfrm>
          <a:prstGeom prst="rect">
            <a:avLst/>
          </a:prstGeom>
          <a:noFill/>
        </p:spPr>
        <p:txBody>
          <a:bodyPr wrap="none" rtlCol="0">
            <a:spAutoFit/>
          </a:bodyPr>
          <a:lstStyle/>
          <a:p>
            <a:r>
              <a:rPr lang="en-US" sz="2000" dirty="0" smtClean="0">
                <a:solidFill>
                  <a:srgbClr val="FFFF00"/>
                </a:solidFill>
                <a:latin typeface="Chalkboard"/>
                <a:cs typeface="Chalkboard"/>
              </a:rPr>
              <a:t>For redshifts z~16 (Dark Ages) : H2S(3) </a:t>
            </a:r>
            <a:r>
              <a:rPr lang="en-US" sz="2000" dirty="0" smtClean="0">
                <a:solidFill>
                  <a:srgbClr val="FFFF00"/>
                </a:solidFill>
                <a:latin typeface="Chalkboard"/>
                <a:cs typeface="Chalkboard"/>
                <a:sym typeface="Wingdings"/>
              </a:rPr>
              <a:t>shifts to [CII] 158 </a:t>
            </a:r>
            <a:r>
              <a:rPr lang="en-US" sz="2000" dirty="0" err="1" smtClean="0">
                <a:solidFill>
                  <a:srgbClr val="FFFF00"/>
                </a:solidFill>
                <a:latin typeface="Chalkboard"/>
                <a:ea typeface="Lucida Grande"/>
                <a:cs typeface="Chalkboard"/>
                <a:sym typeface="Wingdings"/>
              </a:rPr>
              <a:t>μ</a:t>
            </a:r>
            <a:r>
              <a:rPr lang="en-US" sz="2000" dirty="0" err="1" smtClean="0">
                <a:solidFill>
                  <a:srgbClr val="FFFF00"/>
                </a:solidFill>
                <a:latin typeface="Chalkboard"/>
                <a:cs typeface="Chalkboard"/>
                <a:sym typeface="Wingdings"/>
              </a:rPr>
              <a:t>m</a:t>
            </a:r>
            <a:r>
              <a:rPr lang="en-US" sz="2000" dirty="0" smtClean="0">
                <a:solidFill>
                  <a:srgbClr val="FFFF00"/>
                </a:solidFill>
                <a:latin typeface="Chalkboard"/>
                <a:cs typeface="Chalkboard"/>
                <a:sym typeface="Wingdings"/>
              </a:rPr>
              <a:t> channel</a:t>
            </a:r>
          </a:p>
          <a:p>
            <a:endParaRPr lang="en-US" sz="2000" dirty="0">
              <a:solidFill>
                <a:srgbClr val="FFFF00"/>
              </a:solidFill>
              <a:latin typeface="Chalkboard"/>
              <a:cs typeface="Chalkboard"/>
              <a:sym typeface="Wingdings"/>
            </a:endParaRPr>
          </a:p>
          <a:p>
            <a:r>
              <a:rPr lang="en-US" sz="2000" dirty="0" smtClean="0">
                <a:solidFill>
                  <a:srgbClr val="FFFF00"/>
                </a:solidFill>
                <a:latin typeface="Chalkboard"/>
                <a:cs typeface="Chalkboard"/>
                <a:sym typeface="Wingdings"/>
              </a:rPr>
              <a:t>But can FIRSPEX detect H2?</a:t>
            </a:r>
            <a:endParaRPr lang="en-US" sz="2000" dirty="0">
              <a:solidFill>
                <a:srgbClr val="FFFF00"/>
              </a:solidFill>
              <a:latin typeface="Chalkboard"/>
              <a:cs typeface="Chalkboard"/>
            </a:endParaRPr>
          </a:p>
        </p:txBody>
      </p:sp>
      <p:sp>
        <p:nvSpPr>
          <p:cNvPr id="11" name="TextBox 10"/>
          <p:cNvSpPr txBox="1"/>
          <p:nvPr/>
        </p:nvSpPr>
        <p:spPr>
          <a:xfrm>
            <a:off x="256033" y="325735"/>
            <a:ext cx="8887967" cy="461665"/>
          </a:xfrm>
          <a:prstGeom prst="rect">
            <a:avLst/>
          </a:prstGeom>
          <a:noFill/>
        </p:spPr>
        <p:txBody>
          <a:bodyPr wrap="none" rtlCol="0">
            <a:spAutoFit/>
          </a:bodyPr>
          <a:lstStyle/>
          <a:p>
            <a:r>
              <a:rPr lang="en-US" sz="2400" dirty="0" smtClean="0">
                <a:solidFill>
                  <a:srgbClr val="FFFF00"/>
                </a:solidFill>
                <a:latin typeface="Chalkboard"/>
                <a:cs typeface="Chalkboard"/>
              </a:rPr>
              <a:t>Molecular Hydrogen H</a:t>
            </a:r>
            <a:r>
              <a:rPr lang="en-US" sz="2400" baseline="-25000" dirty="0" smtClean="0">
                <a:solidFill>
                  <a:srgbClr val="FFFF00"/>
                </a:solidFill>
                <a:latin typeface="Chalkboard"/>
                <a:cs typeface="Chalkboard"/>
              </a:rPr>
              <a:t>2 </a:t>
            </a:r>
            <a:r>
              <a:rPr lang="en-US" sz="2400" dirty="0" smtClean="0">
                <a:solidFill>
                  <a:srgbClr val="FFFF00"/>
                </a:solidFill>
                <a:latin typeface="Chalkboard"/>
                <a:cs typeface="Chalkboard"/>
              </a:rPr>
              <a:t>mid-infrared pure rotational transitions</a:t>
            </a:r>
            <a:endParaRPr lang="en-US" sz="2400" baseline="-25000" dirty="0">
              <a:solidFill>
                <a:srgbClr val="FFFF00"/>
              </a:solidFill>
              <a:latin typeface="Chalkboard"/>
              <a:cs typeface="Chalkboard"/>
            </a:endParaRPr>
          </a:p>
        </p:txBody>
      </p:sp>
    </p:spTree>
    <p:extLst>
      <p:ext uri="{BB962C8B-B14F-4D97-AF65-F5344CB8AC3E}">
        <p14:creationId xmlns:p14="http://schemas.microsoft.com/office/powerpoint/2010/main" val="18879537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3843662" y="5158869"/>
            <a:ext cx="2114089" cy="256943"/>
          </a:xfrm>
        </p:spPr>
        <p:txBody>
          <a:bodyPr/>
          <a:lstStyle/>
          <a:p>
            <a:r>
              <a:rPr lang="en-US" smtClean="0"/>
              <a:t>2nd ESA-CAS Workshop </a:t>
            </a:r>
            <a:endParaRPr lang="en-US"/>
          </a:p>
        </p:txBody>
      </p:sp>
      <p:sp>
        <p:nvSpPr>
          <p:cNvPr id="5" name="TextBox 4"/>
          <p:cNvSpPr txBox="1"/>
          <p:nvPr/>
        </p:nvSpPr>
        <p:spPr>
          <a:xfrm>
            <a:off x="1638300" y="124220"/>
            <a:ext cx="5829014" cy="369332"/>
          </a:xfrm>
          <a:prstGeom prst="rect">
            <a:avLst/>
          </a:prstGeom>
          <a:noFill/>
        </p:spPr>
        <p:txBody>
          <a:bodyPr wrap="none" rtlCol="0">
            <a:spAutoFit/>
          </a:bodyPr>
          <a:lstStyle/>
          <a:p>
            <a:r>
              <a:rPr lang="en-US" dirty="0" smtClean="0"/>
              <a:t>Strength of </a:t>
            </a:r>
            <a:r>
              <a:rPr lang="en-US" dirty="0" err="1" smtClean="0"/>
              <a:t>EoR</a:t>
            </a:r>
            <a:r>
              <a:rPr lang="en-US" dirty="0" smtClean="0"/>
              <a:t>  mid-infrared H2 lines from Gong et al. 2013</a:t>
            </a:r>
            <a:endParaRPr lang="en-US" dirty="0"/>
          </a:p>
        </p:txBody>
      </p:sp>
      <p:pic>
        <p:nvPicPr>
          <p:cNvPr id="9" name="Picture 8"/>
          <p:cNvPicPr>
            <a:picLocks noChangeAspect="1"/>
          </p:cNvPicPr>
          <p:nvPr/>
        </p:nvPicPr>
        <p:blipFill>
          <a:blip r:embed="rId2"/>
          <a:stretch>
            <a:fillRect/>
          </a:stretch>
        </p:blipFill>
        <p:spPr>
          <a:xfrm>
            <a:off x="474031" y="700763"/>
            <a:ext cx="7874000" cy="5842370"/>
          </a:xfrm>
          <a:prstGeom prst="rect">
            <a:avLst/>
          </a:prstGeom>
        </p:spPr>
      </p:pic>
      <p:sp>
        <p:nvSpPr>
          <p:cNvPr id="11" name="Oval 10"/>
          <p:cNvSpPr/>
          <p:nvPr/>
        </p:nvSpPr>
        <p:spPr>
          <a:xfrm>
            <a:off x="4118931" y="1223211"/>
            <a:ext cx="1234580" cy="609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iamond 7"/>
          <p:cNvSpPr/>
          <p:nvPr/>
        </p:nvSpPr>
        <p:spPr>
          <a:xfrm>
            <a:off x="4300862" y="1444945"/>
            <a:ext cx="194631" cy="2090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iamond 9"/>
          <p:cNvSpPr/>
          <p:nvPr/>
        </p:nvSpPr>
        <p:spPr>
          <a:xfrm>
            <a:off x="4723521" y="1235911"/>
            <a:ext cx="194631" cy="2090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40931" y="1514279"/>
            <a:ext cx="1661858" cy="369332"/>
          </a:xfrm>
          <a:prstGeom prst="rect">
            <a:avLst/>
          </a:prstGeom>
          <a:noFill/>
        </p:spPr>
        <p:txBody>
          <a:bodyPr wrap="none" rtlCol="0">
            <a:spAutoFit/>
          </a:bodyPr>
          <a:lstStyle/>
          <a:p>
            <a:r>
              <a:rPr lang="en-US" dirty="0" smtClean="0"/>
              <a:t>H2S(5): 4mJy/</a:t>
            </a:r>
            <a:r>
              <a:rPr lang="en-US" dirty="0" err="1" smtClean="0"/>
              <a:t>sr</a:t>
            </a:r>
            <a:r>
              <a:rPr lang="en-US" dirty="0" smtClean="0"/>
              <a:t> </a:t>
            </a:r>
            <a:endParaRPr lang="en-US" dirty="0"/>
          </a:p>
        </p:txBody>
      </p:sp>
      <p:sp>
        <p:nvSpPr>
          <p:cNvPr id="7" name="TextBox 6"/>
          <p:cNvSpPr txBox="1"/>
          <p:nvPr/>
        </p:nvSpPr>
        <p:spPr>
          <a:xfrm>
            <a:off x="5353511" y="1247579"/>
            <a:ext cx="1661858" cy="369332"/>
          </a:xfrm>
          <a:prstGeom prst="rect">
            <a:avLst/>
          </a:prstGeom>
          <a:noFill/>
        </p:spPr>
        <p:txBody>
          <a:bodyPr wrap="none" rtlCol="0">
            <a:spAutoFit/>
          </a:bodyPr>
          <a:lstStyle/>
          <a:p>
            <a:r>
              <a:rPr lang="en-US" dirty="0" smtClean="0"/>
              <a:t>H2S(3): 6mJy/</a:t>
            </a:r>
            <a:r>
              <a:rPr lang="en-US" dirty="0" err="1" smtClean="0"/>
              <a:t>sr</a:t>
            </a:r>
            <a:endParaRPr lang="en-US" dirty="0"/>
          </a:p>
        </p:txBody>
      </p:sp>
    </p:spTree>
    <p:extLst>
      <p:ext uri="{BB962C8B-B14F-4D97-AF65-F5344CB8AC3E}">
        <p14:creationId xmlns:p14="http://schemas.microsoft.com/office/powerpoint/2010/main" val="35454951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368300" y="764520"/>
            <a:ext cx="8293100" cy="5324535"/>
          </a:xfrm>
          <a:prstGeom prst="rect">
            <a:avLst/>
          </a:prstGeom>
        </p:spPr>
        <p:txBody>
          <a:bodyPr wrap="square">
            <a:spAutoFit/>
          </a:bodyPr>
          <a:lstStyle/>
          <a:p>
            <a:pPr marL="342900" indent="-342900">
              <a:buFont typeface="Arial"/>
              <a:buChar char="•"/>
            </a:pPr>
            <a:r>
              <a:rPr lang="en-US" sz="2000" dirty="0">
                <a:solidFill>
                  <a:srgbClr val="FFFF00"/>
                </a:solidFill>
                <a:latin typeface="Chalkboard"/>
                <a:cs typeface="Chalkboard"/>
              </a:rPr>
              <a:t>Use 2x10</a:t>
            </a:r>
            <a:r>
              <a:rPr lang="en-US" sz="2000" baseline="30000" dirty="0">
                <a:solidFill>
                  <a:srgbClr val="FFFF00"/>
                </a:solidFill>
                <a:latin typeface="Chalkboard"/>
                <a:cs typeface="Chalkboard"/>
              </a:rPr>
              <a:t>-16 </a:t>
            </a:r>
            <a:r>
              <a:rPr lang="en-US" sz="2000" dirty="0">
                <a:solidFill>
                  <a:srgbClr val="FFFF00"/>
                </a:solidFill>
                <a:latin typeface="Chalkboard"/>
                <a:cs typeface="Chalkboard"/>
              </a:rPr>
              <a:t>W/m</a:t>
            </a:r>
            <a:r>
              <a:rPr lang="en-US" sz="2000" baseline="30000" dirty="0">
                <a:solidFill>
                  <a:srgbClr val="FFFF00"/>
                </a:solidFill>
                <a:latin typeface="Chalkboard"/>
                <a:cs typeface="Chalkboard"/>
              </a:rPr>
              <a:t>2</a:t>
            </a:r>
            <a:r>
              <a:rPr lang="en-US" sz="2000" dirty="0">
                <a:solidFill>
                  <a:srgbClr val="FFFF00"/>
                </a:solidFill>
                <a:latin typeface="Chalkboard"/>
                <a:cs typeface="Chalkboard"/>
              </a:rPr>
              <a:t> as sensitivity of each 1MHz channel = 2 x 10</a:t>
            </a:r>
            <a:r>
              <a:rPr lang="en-US" sz="2000" baseline="30000" dirty="0">
                <a:solidFill>
                  <a:srgbClr val="FFFF00"/>
                </a:solidFill>
                <a:latin typeface="Chalkboard"/>
                <a:cs typeface="Chalkboard"/>
              </a:rPr>
              <a:t>4</a:t>
            </a:r>
            <a:r>
              <a:rPr lang="en-US" sz="2000" dirty="0">
                <a:solidFill>
                  <a:srgbClr val="FFFF00"/>
                </a:solidFill>
                <a:latin typeface="Chalkboard"/>
                <a:cs typeface="Chalkboard"/>
              </a:rPr>
              <a:t> </a:t>
            </a:r>
            <a:r>
              <a:rPr lang="en-US" sz="2000" dirty="0" err="1" smtClean="0">
                <a:solidFill>
                  <a:srgbClr val="FFFF00"/>
                </a:solidFill>
                <a:latin typeface="Chalkboard"/>
                <a:cs typeface="Chalkboard"/>
              </a:rPr>
              <a:t>Jy</a:t>
            </a:r>
            <a:endParaRPr lang="en-US" sz="2000" dirty="0" smtClean="0">
              <a:solidFill>
                <a:srgbClr val="FFFF00"/>
              </a:solidFill>
              <a:latin typeface="Chalkboard"/>
              <a:cs typeface="Chalkboard"/>
            </a:endParaRPr>
          </a:p>
          <a:p>
            <a:pPr marL="342900" indent="-342900">
              <a:buFont typeface="Arial"/>
              <a:buChar char="•"/>
            </a:pPr>
            <a:endParaRPr lang="en-US" sz="2000" dirty="0">
              <a:solidFill>
                <a:srgbClr val="FFFF00"/>
              </a:solidFill>
              <a:latin typeface="Chalkboard"/>
              <a:cs typeface="Chalkboard"/>
            </a:endParaRPr>
          </a:p>
          <a:p>
            <a:pPr marL="342900" indent="-342900">
              <a:buFont typeface="Arial"/>
              <a:buChar char="•"/>
            </a:pPr>
            <a:r>
              <a:rPr lang="en-US" sz="2000" dirty="0">
                <a:solidFill>
                  <a:srgbClr val="FFFF00"/>
                </a:solidFill>
                <a:latin typeface="Chalkboard"/>
                <a:cs typeface="Chalkboard"/>
              </a:rPr>
              <a:t>Assume 5GHz band =&gt; 5000 1MHz channels</a:t>
            </a:r>
          </a:p>
          <a:p>
            <a:pPr marL="342900" indent="-342900">
              <a:buFont typeface="Arial"/>
              <a:buChar char="•"/>
            </a:pPr>
            <a:endParaRPr lang="en-US" sz="2000" dirty="0" smtClean="0">
              <a:solidFill>
                <a:srgbClr val="FFFF00"/>
              </a:solidFill>
              <a:latin typeface="Chalkboard"/>
              <a:cs typeface="Chalkboard"/>
            </a:endParaRPr>
          </a:p>
          <a:p>
            <a:pPr marL="342900" indent="-342900">
              <a:buFont typeface="Arial"/>
              <a:buChar char="•"/>
            </a:pPr>
            <a:r>
              <a:rPr lang="en-US" sz="2000" dirty="0" smtClean="0">
                <a:solidFill>
                  <a:srgbClr val="FFFF00"/>
                </a:solidFill>
                <a:latin typeface="Chalkboard"/>
                <a:cs typeface="Chalkboard"/>
              </a:rPr>
              <a:t>Combine </a:t>
            </a:r>
            <a:r>
              <a:rPr lang="en-US" sz="2000" dirty="0">
                <a:solidFill>
                  <a:srgbClr val="FFFF00"/>
                </a:solidFill>
                <a:latin typeface="Chalkboard"/>
                <a:cs typeface="Chalkboard"/>
              </a:rPr>
              <a:t>these 5000 channels to get broadband sensitivity of 300 </a:t>
            </a:r>
            <a:r>
              <a:rPr lang="en-US" sz="2000" dirty="0" err="1">
                <a:solidFill>
                  <a:srgbClr val="FFFF00"/>
                </a:solidFill>
                <a:latin typeface="Chalkboard"/>
                <a:cs typeface="Chalkboard"/>
              </a:rPr>
              <a:t>Jy</a:t>
            </a:r>
            <a:endParaRPr lang="en-US" sz="2000" dirty="0">
              <a:solidFill>
                <a:srgbClr val="FFFF00"/>
              </a:solidFill>
              <a:latin typeface="Chalkboard"/>
              <a:cs typeface="Chalkboard"/>
            </a:endParaRPr>
          </a:p>
          <a:p>
            <a:pPr marL="342900" indent="-342900">
              <a:buFont typeface="Arial"/>
              <a:buChar char="•"/>
            </a:pPr>
            <a:endParaRPr lang="en-US" sz="2000" dirty="0" smtClean="0">
              <a:solidFill>
                <a:srgbClr val="FFFF00"/>
              </a:solidFill>
              <a:latin typeface="Chalkboard"/>
              <a:cs typeface="Chalkboard"/>
            </a:endParaRPr>
          </a:p>
          <a:p>
            <a:pPr marL="342900" indent="-342900">
              <a:buFont typeface="Arial"/>
              <a:buChar char="•"/>
            </a:pPr>
            <a:r>
              <a:rPr lang="en-US" sz="2000" dirty="0" smtClean="0">
                <a:solidFill>
                  <a:srgbClr val="FFFF00"/>
                </a:solidFill>
                <a:latin typeface="Chalkboard"/>
                <a:cs typeface="Chalkboard"/>
              </a:rPr>
              <a:t>Assume </a:t>
            </a:r>
            <a:r>
              <a:rPr lang="en-US" sz="2000" dirty="0" err="1">
                <a:solidFill>
                  <a:srgbClr val="FFFF00"/>
                </a:solidFill>
                <a:latin typeface="Chalkboard"/>
                <a:cs typeface="Chalkboard"/>
              </a:rPr>
              <a:t>beamsize</a:t>
            </a:r>
            <a:r>
              <a:rPr lang="en-US" sz="2000" dirty="0">
                <a:solidFill>
                  <a:srgbClr val="FFFF00"/>
                </a:solidFill>
                <a:latin typeface="Chalkboard"/>
                <a:cs typeface="Chalkboard"/>
              </a:rPr>
              <a:t> of 1’ given diffraction limit of 1m telescope at 200 microns</a:t>
            </a:r>
          </a:p>
          <a:p>
            <a:pPr marL="342900" indent="-342900">
              <a:buFont typeface="Arial"/>
              <a:buChar char="•"/>
            </a:pPr>
            <a:endParaRPr lang="en-US" sz="2000" dirty="0" smtClean="0">
              <a:solidFill>
                <a:srgbClr val="FFFF00"/>
              </a:solidFill>
              <a:latin typeface="Chalkboard"/>
              <a:cs typeface="Chalkboard"/>
            </a:endParaRPr>
          </a:p>
          <a:p>
            <a:pPr marL="342900" indent="-342900">
              <a:buFont typeface="Arial"/>
              <a:buChar char="•"/>
            </a:pPr>
            <a:r>
              <a:rPr lang="en-US" sz="2000" dirty="0" smtClean="0">
                <a:solidFill>
                  <a:srgbClr val="FFFF00"/>
                </a:solidFill>
                <a:latin typeface="Chalkboard"/>
                <a:cs typeface="Chalkboard"/>
              </a:rPr>
              <a:t>Bin </a:t>
            </a:r>
            <a:r>
              <a:rPr lang="en-US" sz="2000" dirty="0">
                <a:solidFill>
                  <a:srgbClr val="FFFF00"/>
                </a:solidFill>
                <a:latin typeface="Chalkboard"/>
                <a:cs typeface="Chalkboard"/>
              </a:rPr>
              <a:t>up signal over 1sr to get integrated SB sensitivity: 1sr = 3300 </a:t>
            </a:r>
            <a:r>
              <a:rPr lang="en-US" sz="2000" dirty="0" err="1">
                <a:solidFill>
                  <a:srgbClr val="FFFF00"/>
                </a:solidFill>
                <a:latin typeface="Chalkboard"/>
                <a:cs typeface="Chalkboard"/>
              </a:rPr>
              <a:t>sq</a:t>
            </a:r>
            <a:r>
              <a:rPr lang="en-US" sz="2000" dirty="0">
                <a:solidFill>
                  <a:srgbClr val="FFFF00"/>
                </a:solidFill>
                <a:latin typeface="Chalkboard"/>
                <a:cs typeface="Chalkboard"/>
              </a:rPr>
              <a:t> </a:t>
            </a:r>
            <a:r>
              <a:rPr lang="en-US" sz="2000" dirty="0" err="1">
                <a:solidFill>
                  <a:srgbClr val="FFFF00"/>
                </a:solidFill>
                <a:latin typeface="Chalkboard"/>
                <a:cs typeface="Chalkboard"/>
              </a:rPr>
              <a:t>deg</a:t>
            </a:r>
            <a:r>
              <a:rPr lang="en-US" sz="2000" dirty="0">
                <a:solidFill>
                  <a:srgbClr val="FFFF00"/>
                </a:solidFill>
                <a:latin typeface="Chalkboard"/>
                <a:cs typeface="Chalkboard"/>
              </a:rPr>
              <a:t> = 1.2 x 10</a:t>
            </a:r>
            <a:r>
              <a:rPr lang="en-US" sz="2000" baseline="30000" dirty="0">
                <a:solidFill>
                  <a:srgbClr val="FFFF00"/>
                </a:solidFill>
                <a:latin typeface="Chalkboard"/>
                <a:cs typeface="Chalkboard"/>
              </a:rPr>
              <a:t>7 </a:t>
            </a:r>
            <a:r>
              <a:rPr lang="en-US" sz="2000" dirty="0">
                <a:solidFill>
                  <a:srgbClr val="FFFF00"/>
                </a:solidFill>
                <a:latin typeface="Chalkboard"/>
                <a:cs typeface="Chalkboard"/>
              </a:rPr>
              <a:t>beams</a:t>
            </a:r>
          </a:p>
          <a:p>
            <a:pPr marL="342900" indent="-342900">
              <a:buFont typeface="Arial"/>
              <a:buChar char="•"/>
            </a:pPr>
            <a:endParaRPr lang="en-US" sz="2000" dirty="0" smtClean="0">
              <a:solidFill>
                <a:srgbClr val="FFFF00"/>
              </a:solidFill>
              <a:latin typeface="Chalkboard"/>
              <a:cs typeface="Chalkboard"/>
            </a:endParaRPr>
          </a:p>
          <a:p>
            <a:pPr marL="342900" indent="-342900">
              <a:buFont typeface="Arial"/>
              <a:buChar char="•"/>
            </a:pPr>
            <a:r>
              <a:rPr lang="en-US" sz="2000" dirty="0" smtClean="0">
                <a:solidFill>
                  <a:srgbClr val="FFFF00"/>
                </a:solidFill>
                <a:latin typeface="Chalkboard"/>
                <a:cs typeface="Chalkboard"/>
              </a:rPr>
              <a:t>Sensitivity </a:t>
            </a:r>
            <a:r>
              <a:rPr lang="en-US" sz="2000" dirty="0">
                <a:solidFill>
                  <a:srgbClr val="FFFF00"/>
                </a:solidFill>
                <a:latin typeface="Chalkboard"/>
                <a:cs typeface="Chalkboard"/>
              </a:rPr>
              <a:t>on </a:t>
            </a:r>
            <a:r>
              <a:rPr lang="en-US" sz="2000" dirty="0" err="1">
                <a:solidFill>
                  <a:srgbClr val="FFFF00"/>
                </a:solidFill>
                <a:latin typeface="Chalkboard"/>
                <a:cs typeface="Chalkboard"/>
              </a:rPr>
              <a:t>sr</a:t>
            </a:r>
            <a:r>
              <a:rPr lang="en-US" sz="2000" dirty="0">
                <a:solidFill>
                  <a:srgbClr val="FFFF00"/>
                </a:solidFill>
                <a:latin typeface="Chalkboard"/>
                <a:cs typeface="Chalkboard"/>
              </a:rPr>
              <a:t> scales is then 300/3400 = </a:t>
            </a:r>
            <a:r>
              <a:rPr lang="en-US" sz="2000" dirty="0" smtClean="0">
                <a:solidFill>
                  <a:srgbClr val="FFFF00"/>
                </a:solidFill>
                <a:latin typeface="Chalkboard"/>
                <a:cs typeface="Chalkboard"/>
              </a:rPr>
              <a:t>0.9 </a:t>
            </a:r>
            <a:r>
              <a:rPr lang="en-US" sz="2000" dirty="0" err="1">
                <a:solidFill>
                  <a:srgbClr val="FFFF00"/>
                </a:solidFill>
                <a:latin typeface="Chalkboard"/>
                <a:cs typeface="Chalkboard"/>
              </a:rPr>
              <a:t>Jy</a:t>
            </a:r>
            <a:r>
              <a:rPr lang="en-US" sz="2000" dirty="0">
                <a:solidFill>
                  <a:srgbClr val="FFFF00"/>
                </a:solidFill>
                <a:latin typeface="Chalkboard"/>
                <a:cs typeface="Chalkboard"/>
              </a:rPr>
              <a:t>/</a:t>
            </a:r>
            <a:r>
              <a:rPr lang="en-US" sz="2000" dirty="0" err="1">
                <a:solidFill>
                  <a:srgbClr val="FFFF00"/>
                </a:solidFill>
                <a:latin typeface="Chalkboard"/>
                <a:cs typeface="Chalkboard"/>
              </a:rPr>
              <a:t>sr</a:t>
            </a:r>
            <a:endParaRPr lang="en-US" sz="2000" dirty="0">
              <a:solidFill>
                <a:srgbClr val="FFFF00"/>
              </a:solidFill>
              <a:latin typeface="Chalkboard"/>
              <a:cs typeface="Chalkboard"/>
            </a:endParaRPr>
          </a:p>
          <a:p>
            <a:pPr marL="342900" indent="-342900">
              <a:buFont typeface="Arial"/>
              <a:buChar char="•"/>
            </a:pPr>
            <a:endParaRPr lang="en-US" sz="2000" dirty="0" smtClean="0">
              <a:solidFill>
                <a:srgbClr val="FFFF00"/>
              </a:solidFill>
              <a:latin typeface="Chalkboard"/>
              <a:cs typeface="Chalkboard"/>
            </a:endParaRPr>
          </a:p>
          <a:p>
            <a:pPr marL="342900" indent="-342900">
              <a:buFont typeface="Arial"/>
              <a:buChar char="•"/>
            </a:pPr>
            <a:r>
              <a:rPr lang="en-US" sz="2000" u="sng" dirty="0" smtClean="0">
                <a:solidFill>
                  <a:srgbClr val="FFFF00"/>
                </a:solidFill>
                <a:latin typeface="Chalkboard"/>
                <a:cs typeface="Chalkboard"/>
              </a:rPr>
              <a:t>Expected </a:t>
            </a:r>
            <a:r>
              <a:rPr lang="en-US" sz="2000" u="sng" dirty="0">
                <a:solidFill>
                  <a:srgbClr val="FFFF00"/>
                </a:solidFill>
                <a:latin typeface="Chalkboard"/>
                <a:cs typeface="Chalkboard"/>
              </a:rPr>
              <a:t>mean integrated H2 flux for 9.66 micron line is ~6Jy/</a:t>
            </a:r>
            <a:r>
              <a:rPr lang="en-US" sz="2000" u="sng" dirty="0" err="1">
                <a:solidFill>
                  <a:srgbClr val="FFFF00"/>
                </a:solidFill>
                <a:latin typeface="Chalkboard"/>
                <a:cs typeface="Chalkboard"/>
              </a:rPr>
              <a:t>sr</a:t>
            </a:r>
            <a:r>
              <a:rPr lang="en-US" sz="2000" u="sng" dirty="0">
                <a:solidFill>
                  <a:srgbClr val="FFFF00"/>
                </a:solidFill>
                <a:latin typeface="Chalkboard"/>
                <a:cs typeface="Chalkboard"/>
              </a:rPr>
              <a:t> =&gt; detection!</a:t>
            </a:r>
          </a:p>
        </p:txBody>
      </p:sp>
      <p:sp>
        <p:nvSpPr>
          <p:cNvPr id="4" name="TextBox 3"/>
          <p:cNvSpPr txBox="1"/>
          <p:nvPr/>
        </p:nvSpPr>
        <p:spPr>
          <a:xfrm>
            <a:off x="2646415" y="241300"/>
            <a:ext cx="3487685" cy="523220"/>
          </a:xfrm>
          <a:prstGeom prst="rect">
            <a:avLst/>
          </a:prstGeom>
          <a:noFill/>
        </p:spPr>
        <p:txBody>
          <a:bodyPr wrap="none" rtlCol="0">
            <a:spAutoFit/>
          </a:bodyPr>
          <a:lstStyle/>
          <a:p>
            <a:pPr algn="ctr"/>
            <a:r>
              <a:rPr lang="en-US" sz="2800" dirty="0" smtClean="0">
                <a:solidFill>
                  <a:srgbClr val="FFFF00"/>
                </a:solidFill>
                <a:latin typeface="Chalkboard"/>
                <a:cs typeface="Chalkboard"/>
              </a:rPr>
              <a:t>Sensitivity Estimates</a:t>
            </a:r>
            <a:endParaRPr lang="en-US" sz="2800" dirty="0">
              <a:solidFill>
                <a:srgbClr val="FFFF00"/>
              </a:solidFill>
              <a:latin typeface="Chalkboard"/>
              <a:cs typeface="Chalkboard"/>
            </a:endParaRPr>
          </a:p>
        </p:txBody>
      </p:sp>
      <p:sp>
        <p:nvSpPr>
          <p:cNvPr id="5" name="Rectangle 4"/>
          <p:cNvSpPr/>
          <p:nvPr/>
        </p:nvSpPr>
        <p:spPr>
          <a:xfrm rot="19259523">
            <a:off x="1693989" y="2935358"/>
            <a:ext cx="5146421" cy="707886"/>
          </a:xfrm>
          <a:prstGeom prst="rect">
            <a:avLst/>
          </a:prstGeom>
        </p:spPr>
        <p:txBody>
          <a:bodyPr wrap="none">
            <a:spAutoFit/>
          </a:bodyPr>
          <a:lstStyle/>
          <a:p>
            <a:r>
              <a:rPr lang="en-US" sz="4000" dirty="0">
                <a:solidFill>
                  <a:srgbClr val="FF0000"/>
                </a:solidFill>
                <a:latin typeface="Chalkboard"/>
                <a:cs typeface="Chalkboard"/>
              </a:rPr>
              <a:t>Preliminary Estimates</a:t>
            </a:r>
            <a:endParaRPr lang="en-US" sz="4000" dirty="0">
              <a:solidFill>
                <a:srgbClr val="FF0000"/>
              </a:solidFill>
              <a:latin typeface="Chalkboard"/>
              <a:cs typeface="Chalkboard"/>
            </a:endParaRPr>
          </a:p>
        </p:txBody>
      </p:sp>
    </p:spTree>
    <p:extLst>
      <p:ext uri="{BB962C8B-B14F-4D97-AF65-F5344CB8AC3E}">
        <p14:creationId xmlns:p14="http://schemas.microsoft.com/office/powerpoint/2010/main" val="1813652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850900" y="1435100"/>
            <a:ext cx="7556500" cy="4401205"/>
          </a:xfrm>
          <a:prstGeom prst="rect">
            <a:avLst/>
          </a:prstGeom>
        </p:spPr>
        <p:txBody>
          <a:bodyPr wrap="square">
            <a:spAutoFit/>
          </a:bodyPr>
          <a:lstStyle/>
          <a:p>
            <a:r>
              <a:rPr lang="en-US" sz="2800" dirty="0" smtClean="0">
                <a:solidFill>
                  <a:srgbClr val="FFFF00"/>
                </a:solidFill>
                <a:latin typeface="Chalkboard"/>
                <a:cs typeface="Chalkboard"/>
              </a:rPr>
              <a:t>z</a:t>
            </a:r>
            <a:r>
              <a:rPr lang="en-US" sz="2800" dirty="0">
                <a:solidFill>
                  <a:srgbClr val="FFFF00"/>
                </a:solidFill>
                <a:latin typeface="Chalkboard"/>
                <a:cs typeface="Chalkboard"/>
              </a:rPr>
              <a:t>=</a:t>
            </a:r>
            <a:r>
              <a:rPr lang="en-US" sz="2800" dirty="0" smtClean="0">
                <a:solidFill>
                  <a:srgbClr val="FFFF00"/>
                </a:solidFill>
                <a:latin typeface="Chalkboard"/>
                <a:cs typeface="Chalkboard"/>
              </a:rPr>
              <a:t>16.37 </a:t>
            </a:r>
            <a:r>
              <a:rPr lang="en-US" sz="2800" dirty="0">
                <a:solidFill>
                  <a:srgbClr val="FFFF00"/>
                </a:solidFill>
                <a:latin typeface="Chalkboard"/>
                <a:cs typeface="Chalkboard"/>
              </a:rPr>
              <a:t>was chosen so that the next brightest H2 line would lie in the FIRSPEX </a:t>
            </a:r>
            <a:r>
              <a:rPr lang="en-US" sz="2800" dirty="0" smtClean="0">
                <a:solidFill>
                  <a:srgbClr val="FFFF00"/>
                </a:solidFill>
                <a:latin typeface="Chalkboard"/>
                <a:cs typeface="Chalkboard"/>
              </a:rPr>
              <a:t>158 </a:t>
            </a:r>
            <a:r>
              <a:rPr lang="en-US" sz="2800" dirty="0">
                <a:solidFill>
                  <a:srgbClr val="FFFF00"/>
                </a:solidFill>
                <a:latin typeface="Chalkboard"/>
                <a:cs typeface="Chalkboard"/>
              </a:rPr>
              <a:t>band</a:t>
            </a:r>
          </a:p>
          <a:p>
            <a:endParaRPr lang="en-US" sz="2800" dirty="0" smtClean="0">
              <a:solidFill>
                <a:srgbClr val="FFFF00"/>
              </a:solidFill>
              <a:latin typeface="Chalkboard"/>
              <a:cs typeface="Chalkboard"/>
            </a:endParaRPr>
          </a:p>
          <a:p>
            <a:r>
              <a:rPr lang="en-US" sz="2800" dirty="0" smtClean="0">
                <a:solidFill>
                  <a:srgbClr val="FFFF00"/>
                </a:solidFill>
                <a:latin typeface="Chalkboard"/>
                <a:cs typeface="Chalkboard"/>
              </a:rPr>
              <a:t>Can </a:t>
            </a:r>
            <a:r>
              <a:rPr lang="en-US" sz="2800" dirty="0">
                <a:solidFill>
                  <a:srgbClr val="FFFF00"/>
                </a:solidFill>
                <a:latin typeface="Chalkboard"/>
                <a:cs typeface="Chalkboard"/>
              </a:rPr>
              <a:t>do a correlation detection to remove foregrounds &amp; boost robustness</a:t>
            </a:r>
          </a:p>
          <a:p>
            <a:endParaRPr lang="en-US" sz="2800" dirty="0" smtClean="0">
              <a:solidFill>
                <a:srgbClr val="FFFF00"/>
              </a:solidFill>
              <a:latin typeface="Chalkboard"/>
              <a:cs typeface="Chalkboard"/>
            </a:endParaRPr>
          </a:p>
          <a:p>
            <a:r>
              <a:rPr lang="en-US" sz="2800" dirty="0" smtClean="0">
                <a:solidFill>
                  <a:srgbClr val="FFFF00"/>
                </a:solidFill>
                <a:latin typeface="Chalkboard"/>
                <a:cs typeface="Chalkboard"/>
              </a:rPr>
              <a:t>z</a:t>
            </a:r>
            <a:r>
              <a:rPr lang="en-US" sz="2800" dirty="0">
                <a:solidFill>
                  <a:srgbClr val="FFFF00"/>
                </a:solidFill>
                <a:latin typeface="Chalkboard"/>
                <a:cs typeface="Chalkboard"/>
              </a:rPr>
              <a:t>~16 also interesting as this is when first stars are thought to be forming =&gt; H2 emission might be enhanced</a:t>
            </a:r>
          </a:p>
        </p:txBody>
      </p:sp>
      <p:sp>
        <p:nvSpPr>
          <p:cNvPr id="4" name="TextBox 3"/>
          <p:cNvSpPr txBox="1"/>
          <p:nvPr/>
        </p:nvSpPr>
        <p:spPr>
          <a:xfrm>
            <a:off x="2387600" y="576590"/>
            <a:ext cx="4027103" cy="584776"/>
          </a:xfrm>
          <a:prstGeom prst="rect">
            <a:avLst/>
          </a:prstGeom>
          <a:noFill/>
        </p:spPr>
        <p:txBody>
          <a:bodyPr wrap="none" rtlCol="0">
            <a:spAutoFit/>
          </a:bodyPr>
          <a:lstStyle/>
          <a:p>
            <a:r>
              <a:rPr lang="en-US" sz="3200" dirty="0" smtClean="0">
                <a:solidFill>
                  <a:srgbClr val="FFFF00"/>
                </a:solidFill>
                <a:latin typeface="Chalkboard"/>
                <a:cs typeface="Chalkboard"/>
              </a:rPr>
              <a:t>Other considerations</a:t>
            </a:r>
            <a:endParaRPr lang="en-US" sz="3200" dirty="0">
              <a:solidFill>
                <a:srgbClr val="FFFF00"/>
              </a:solidFill>
              <a:latin typeface="Chalkboard"/>
              <a:cs typeface="Chalkboard"/>
            </a:endParaRPr>
          </a:p>
        </p:txBody>
      </p:sp>
    </p:spTree>
    <p:extLst>
      <p:ext uri="{BB962C8B-B14F-4D97-AF65-F5344CB8AC3E}">
        <p14:creationId xmlns:p14="http://schemas.microsoft.com/office/powerpoint/2010/main" val="24982409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2nd ESA-CAS Workshop </a:t>
            </a:r>
            <a:endParaRPr lang="en-US"/>
          </a:p>
        </p:txBody>
      </p:sp>
      <p:sp>
        <p:nvSpPr>
          <p:cNvPr id="5" name="TextBox 4"/>
          <p:cNvSpPr txBox="1"/>
          <p:nvPr/>
        </p:nvSpPr>
        <p:spPr>
          <a:xfrm>
            <a:off x="3316679" y="2387600"/>
            <a:ext cx="2703121" cy="646331"/>
          </a:xfrm>
          <a:prstGeom prst="rect">
            <a:avLst/>
          </a:prstGeom>
          <a:noFill/>
        </p:spPr>
        <p:txBody>
          <a:bodyPr wrap="none" rtlCol="0">
            <a:spAutoFit/>
          </a:bodyPr>
          <a:lstStyle/>
          <a:p>
            <a:r>
              <a:rPr lang="en-US" sz="3600" dirty="0" smtClean="0">
                <a:solidFill>
                  <a:srgbClr val="FFFF00"/>
                </a:solidFill>
                <a:latin typeface="Chalkboard"/>
                <a:cs typeface="Chalkboard"/>
              </a:rPr>
              <a:t>The Payload</a:t>
            </a:r>
            <a:endParaRPr lang="en-US" sz="3600" dirty="0">
              <a:solidFill>
                <a:srgbClr val="FFFF00"/>
              </a:solidFill>
              <a:latin typeface="Chalkboard"/>
              <a:cs typeface="Chalkboard"/>
            </a:endParaRPr>
          </a:p>
        </p:txBody>
      </p:sp>
    </p:spTree>
    <p:extLst>
      <p:ext uri="{BB962C8B-B14F-4D97-AF65-F5344CB8AC3E}">
        <p14:creationId xmlns:p14="http://schemas.microsoft.com/office/powerpoint/2010/main" val="21340523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189719"/>
            <a:ext cx="1769610" cy="646331"/>
          </a:xfrm>
          <a:prstGeom prst="rect">
            <a:avLst/>
          </a:prstGeom>
          <a:noFill/>
        </p:spPr>
        <p:txBody>
          <a:bodyPr wrap="none" rtlCol="0">
            <a:spAutoFit/>
          </a:bodyPr>
          <a:lstStyle/>
          <a:p>
            <a:r>
              <a:rPr lang="en-US" sz="3600" dirty="0" smtClean="0">
                <a:solidFill>
                  <a:srgbClr val="FFFF00"/>
                </a:solidFill>
                <a:latin typeface="Chalkboard"/>
                <a:cs typeface="Chalkboard"/>
              </a:rPr>
              <a:t>Payload</a:t>
            </a:r>
            <a:endParaRPr lang="en-US" sz="3600" dirty="0">
              <a:solidFill>
                <a:srgbClr val="FFFF00"/>
              </a:solidFill>
              <a:latin typeface="Chalkboard"/>
              <a:cs typeface="Chalkboard"/>
            </a:endParaRPr>
          </a:p>
        </p:txBody>
      </p:sp>
      <p:sp>
        <p:nvSpPr>
          <p:cNvPr id="3" name="TextBox 2"/>
          <p:cNvSpPr txBox="1"/>
          <p:nvPr/>
        </p:nvSpPr>
        <p:spPr>
          <a:xfrm>
            <a:off x="0" y="948691"/>
            <a:ext cx="265480" cy="738664"/>
          </a:xfrm>
          <a:prstGeom prst="rect">
            <a:avLst/>
          </a:prstGeom>
          <a:noFill/>
        </p:spPr>
        <p:txBody>
          <a:bodyPr wrap="none" rtlCol="0">
            <a:spAutoFit/>
          </a:bodyPr>
          <a:lstStyle/>
          <a:p>
            <a:endParaRPr lang="en-US" sz="2400" b="1" dirty="0" smtClean="0">
              <a:solidFill>
                <a:srgbClr val="000000"/>
              </a:solidFill>
              <a:latin typeface="+mj-lt"/>
              <a:cs typeface="Times New Roman"/>
            </a:endParaRPr>
          </a:p>
          <a:p>
            <a:pPr marL="285750" indent="-285750">
              <a:buFont typeface="Arial"/>
              <a:buChar char="•"/>
            </a:pPr>
            <a:endParaRPr lang="en-US" dirty="0">
              <a:solidFill>
                <a:srgbClr val="FFFF00"/>
              </a:solidFill>
            </a:endParaRPr>
          </a:p>
        </p:txBody>
      </p:sp>
      <p:sp>
        <p:nvSpPr>
          <p:cNvPr id="4" name="TextBox 3"/>
          <p:cNvSpPr txBox="1"/>
          <p:nvPr/>
        </p:nvSpPr>
        <p:spPr>
          <a:xfrm>
            <a:off x="469899" y="871823"/>
            <a:ext cx="8318501" cy="5724644"/>
          </a:xfrm>
          <a:prstGeom prst="rect">
            <a:avLst/>
          </a:prstGeom>
          <a:noFill/>
        </p:spPr>
        <p:txBody>
          <a:bodyPr wrap="square" rtlCol="0">
            <a:spAutoFit/>
          </a:bodyPr>
          <a:lstStyle/>
          <a:p>
            <a:pPr marL="342900" indent="-342900" algn="just">
              <a:spcBef>
                <a:spcPts val="600"/>
              </a:spcBef>
              <a:buFont typeface="Arial"/>
              <a:buChar char="•"/>
            </a:pPr>
            <a:r>
              <a:rPr lang="en-US" sz="2400" dirty="0" smtClean="0">
                <a:solidFill>
                  <a:srgbClr val="FFFF00"/>
                </a:solidFill>
                <a:latin typeface="Chalkboard"/>
                <a:cs typeface="Chalkboard"/>
              </a:rPr>
              <a:t>Small mission provides excellent science opportunity.</a:t>
            </a:r>
          </a:p>
          <a:p>
            <a:pPr marL="342900" indent="-342900" algn="just">
              <a:spcBef>
                <a:spcPts val="600"/>
              </a:spcBef>
              <a:buFont typeface="Arial"/>
              <a:buChar char="•"/>
            </a:pPr>
            <a:r>
              <a:rPr lang="en-US" sz="2400" dirty="0" smtClean="0">
                <a:solidFill>
                  <a:srgbClr val="FFFF00"/>
                </a:solidFill>
                <a:latin typeface="Chalkboard"/>
                <a:cs typeface="Chalkboard"/>
              </a:rPr>
              <a:t>Limited payload resources – low power, low mass, and small volume.</a:t>
            </a:r>
          </a:p>
          <a:p>
            <a:pPr marL="342900" indent="-342900" algn="just">
              <a:spcBef>
                <a:spcPts val="600"/>
              </a:spcBef>
              <a:buFont typeface="Arial"/>
              <a:buChar char="•"/>
            </a:pPr>
            <a:r>
              <a:rPr lang="en-US" sz="2400" dirty="0" smtClean="0">
                <a:solidFill>
                  <a:srgbClr val="FFFF00"/>
                </a:solidFill>
                <a:latin typeface="Chalkboard"/>
                <a:cs typeface="Chalkboard"/>
              </a:rPr>
              <a:t>Cryogenic cooling to 4K too demanding with present technology, but ~20-50 K is viable.</a:t>
            </a:r>
          </a:p>
          <a:p>
            <a:pPr marL="342900" indent="-342900" algn="just">
              <a:spcBef>
                <a:spcPts val="600"/>
              </a:spcBef>
              <a:buFont typeface="Arial"/>
              <a:buChar char="•"/>
            </a:pPr>
            <a:r>
              <a:rPr lang="en-US" sz="2400" dirty="0" smtClean="0">
                <a:solidFill>
                  <a:srgbClr val="FFFF00"/>
                </a:solidFill>
                <a:latin typeface="Chalkboard"/>
                <a:cs typeface="Chalkboard"/>
              </a:rPr>
              <a:t>Semiconductor (</a:t>
            </a:r>
            <a:r>
              <a:rPr lang="en-US" sz="2400" dirty="0" err="1" smtClean="0">
                <a:solidFill>
                  <a:srgbClr val="FFFF00"/>
                </a:solidFill>
                <a:latin typeface="Chalkboard"/>
                <a:cs typeface="Chalkboard"/>
              </a:rPr>
              <a:t>Schottky</a:t>
            </a:r>
            <a:r>
              <a:rPr lang="en-US" sz="2400" dirty="0" smtClean="0">
                <a:solidFill>
                  <a:srgbClr val="FFFF00"/>
                </a:solidFill>
                <a:latin typeface="Chalkboard"/>
                <a:cs typeface="Chalkboard"/>
              </a:rPr>
              <a:t>) mixer technology compliant with higher ambient temperature operation</a:t>
            </a:r>
          </a:p>
          <a:p>
            <a:pPr marL="342900" indent="-342900" algn="just">
              <a:spcBef>
                <a:spcPts val="600"/>
              </a:spcBef>
              <a:buFont typeface="Arial"/>
              <a:buChar char="•"/>
            </a:pPr>
            <a:r>
              <a:rPr lang="en-US" sz="2400" dirty="0" err="1" smtClean="0">
                <a:solidFill>
                  <a:srgbClr val="FFFF00"/>
                </a:solidFill>
                <a:latin typeface="Chalkboard"/>
                <a:cs typeface="Chalkboard"/>
              </a:rPr>
              <a:t>Schottky</a:t>
            </a:r>
            <a:r>
              <a:rPr lang="en-US" sz="2400" dirty="0" smtClean="0">
                <a:solidFill>
                  <a:srgbClr val="FFFF00"/>
                </a:solidFill>
                <a:latin typeface="Chalkboard"/>
                <a:cs typeface="Chalkboard"/>
              </a:rPr>
              <a:t> offers good sensitivity and wide IF bandwidth.</a:t>
            </a:r>
            <a:endParaRPr lang="en-US" sz="2400" dirty="0" smtClean="0">
              <a:solidFill>
                <a:srgbClr val="FFFF00"/>
              </a:solidFill>
            </a:endParaRPr>
          </a:p>
          <a:p>
            <a:pPr marL="342900" indent="-342900">
              <a:spcBef>
                <a:spcPts val="600"/>
              </a:spcBef>
              <a:buFont typeface="Arial"/>
              <a:buChar char="•"/>
            </a:pPr>
            <a:r>
              <a:rPr lang="en-US" sz="2400" dirty="0" smtClean="0">
                <a:solidFill>
                  <a:srgbClr val="FFFF00"/>
                </a:solidFill>
                <a:latin typeface="Chalkboard"/>
                <a:cs typeface="Chalkboard"/>
              </a:rPr>
              <a:t>Quantum Cascade Laser (QCL) Technology provides sufficient mixer LO power. </a:t>
            </a:r>
            <a:endParaRPr lang="en-US" sz="2400" dirty="0">
              <a:solidFill>
                <a:srgbClr val="FFFF00"/>
              </a:solidFill>
              <a:latin typeface="Chalkboard"/>
              <a:cs typeface="Chalkboard"/>
            </a:endParaRPr>
          </a:p>
          <a:p>
            <a:pPr marL="342900" indent="-342900">
              <a:spcBef>
                <a:spcPts val="600"/>
              </a:spcBef>
              <a:buFont typeface="Arial"/>
              <a:buChar char="•"/>
            </a:pPr>
            <a:r>
              <a:rPr lang="en-US" sz="2400" dirty="0" smtClean="0">
                <a:solidFill>
                  <a:srgbClr val="FFFF00"/>
                </a:solidFill>
                <a:latin typeface="Chalkboard"/>
                <a:cs typeface="Chalkboard"/>
              </a:rPr>
              <a:t>Proposed concept has the advantage of low cost cooling and </a:t>
            </a:r>
            <a:r>
              <a:rPr lang="en-US" sz="2400" dirty="0">
                <a:solidFill>
                  <a:srgbClr val="FFFF00"/>
                </a:solidFill>
                <a:latin typeface="Chalkboard"/>
                <a:cs typeface="Chalkboard"/>
              </a:rPr>
              <a:t>relatively rapid </a:t>
            </a:r>
            <a:r>
              <a:rPr lang="en-US" sz="2400" dirty="0" smtClean="0">
                <a:solidFill>
                  <a:srgbClr val="FFFF00"/>
                </a:solidFill>
                <a:latin typeface="Chalkboard"/>
                <a:cs typeface="Chalkboard"/>
              </a:rPr>
              <a:t>mission deployment (~5-6 </a:t>
            </a:r>
            <a:r>
              <a:rPr lang="en-US" sz="2400" dirty="0" err="1" smtClean="0">
                <a:solidFill>
                  <a:srgbClr val="FFFF00"/>
                </a:solidFill>
                <a:latin typeface="Chalkboard"/>
                <a:cs typeface="Chalkboard"/>
              </a:rPr>
              <a:t>yrs</a:t>
            </a:r>
            <a:r>
              <a:rPr lang="en-US" sz="2400" dirty="0" smtClean="0">
                <a:solidFill>
                  <a:srgbClr val="FFFF00"/>
                </a:solidFill>
                <a:latin typeface="Chalkboard"/>
                <a:cs typeface="Chalkboard"/>
              </a:rPr>
              <a:t>)</a:t>
            </a:r>
            <a:endParaRPr lang="en-US" sz="2400" dirty="0">
              <a:solidFill>
                <a:srgbClr val="FFFF00"/>
              </a:solidFill>
              <a:latin typeface="Chalkboard"/>
              <a:cs typeface="Chalkboard"/>
            </a:endParaRPr>
          </a:p>
          <a:p>
            <a:r>
              <a:rPr lang="en-US" sz="2400" b="1" dirty="0" smtClean="0">
                <a:solidFill>
                  <a:srgbClr val="FFFF00"/>
                </a:solidFill>
              </a:rPr>
              <a:t> </a:t>
            </a:r>
            <a:endParaRPr lang="en-US" sz="2400" b="1" dirty="0">
              <a:solidFill>
                <a:srgbClr val="FFFF00"/>
              </a:solidFill>
            </a:endParaRPr>
          </a:p>
        </p:txBody>
      </p:sp>
      <p:sp>
        <p:nvSpPr>
          <p:cNvPr id="7" name="Footer Placeholder 6"/>
          <p:cNvSpPr>
            <a:spLocks noGrp="1"/>
          </p:cNvSpPr>
          <p:nvPr>
            <p:ph type="ftr" sz="quarter" idx="11"/>
          </p:nvPr>
        </p:nvSpPr>
        <p:spPr/>
        <p:txBody>
          <a:bodyPr/>
          <a:lstStyle/>
          <a:p>
            <a:r>
              <a:rPr lang="en-US" smtClean="0"/>
              <a:t>2nd ESA-CAS Workshop </a:t>
            </a:r>
            <a:endParaRPr lang="en-US"/>
          </a:p>
        </p:txBody>
      </p:sp>
    </p:spTree>
    <p:extLst>
      <p:ext uri="{BB962C8B-B14F-4D97-AF65-F5344CB8AC3E}">
        <p14:creationId xmlns:p14="http://schemas.microsoft.com/office/powerpoint/2010/main" val="16803630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2nd ESA-CAS Workshop </a:t>
            </a:r>
            <a:endParaRPr lang="en-US"/>
          </a:p>
        </p:txBody>
      </p:sp>
      <p:sp>
        <p:nvSpPr>
          <p:cNvPr id="5" name="Rectangle 4"/>
          <p:cNvSpPr/>
          <p:nvPr/>
        </p:nvSpPr>
        <p:spPr>
          <a:xfrm>
            <a:off x="685800" y="1281489"/>
            <a:ext cx="8001000" cy="4201150"/>
          </a:xfrm>
          <a:prstGeom prst="rect">
            <a:avLst/>
          </a:prstGeom>
        </p:spPr>
        <p:txBody>
          <a:bodyPr wrap="square">
            <a:spAutoFit/>
          </a:bodyPr>
          <a:lstStyle/>
          <a:p>
            <a:pPr>
              <a:spcBef>
                <a:spcPts val="1800"/>
              </a:spcBef>
            </a:pPr>
            <a:r>
              <a:rPr lang="en-US" sz="2400" dirty="0">
                <a:solidFill>
                  <a:srgbClr val="FFFF00"/>
                </a:solidFill>
                <a:latin typeface="Chalkboard"/>
                <a:ea typeface="ＭＳ Ｐゴシック" charset="0"/>
                <a:cs typeface="Chalkboard"/>
              </a:rPr>
              <a:t>Target spectral regions (channels) from </a:t>
            </a:r>
            <a:r>
              <a:rPr lang="en-US" sz="2400" dirty="0" smtClean="0">
                <a:solidFill>
                  <a:srgbClr val="FFFF00"/>
                </a:solidFill>
                <a:latin typeface="Chalkboard"/>
                <a:ea typeface="ＭＳ Ｐゴシック" charset="0"/>
                <a:cs typeface="Chalkboard"/>
              </a:rPr>
              <a:t>0.4 THz </a:t>
            </a:r>
            <a:r>
              <a:rPr lang="en-US" sz="2400" dirty="0">
                <a:solidFill>
                  <a:srgbClr val="FFFF00"/>
                </a:solidFill>
                <a:latin typeface="Chalkboard"/>
                <a:ea typeface="ＭＳ Ｐゴシック" charset="0"/>
                <a:cs typeface="Chalkboard"/>
              </a:rPr>
              <a:t>to 4.7THz.</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Sufficiently sensitive to return useful science.</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High spectral resolution ~1MHz.</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Wide instantaneous bandwidth ~ 5GHz/channel.</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Simultaneous operation of channels. </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Compliant with small satellite operation ⇒ low mass, small volume and low power consumption</a:t>
            </a:r>
            <a:r>
              <a:rPr lang="en-US" sz="2400" dirty="0" smtClean="0">
                <a:solidFill>
                  <a:srgbClr val="FFFF00"/>
                </a:solidFill>
                <a:latin typeface="Chalkboard"/>
                <a:ea typeface="ＭＳ Ｐゴシック" charset="0"/>
                <a:cs typeface="Chalkboard"/>
              </a:rPr>
              <a:t>.</a:t>
            </a:r>
            <a:endParaRPr lang="en-US" sz="2400" dirty="0">
              <a:solidFill>
                <a:srgbClr val="FFFF00"/>
              </a:solidFill>
              <a:latin typeface="Chalkboard"/>
              <a:ea typeface="ＭＳ Ｐゴシック" charset="0"/>
              <a:cs typeface="Chalkboard"/>
            </a:endParaRPr>
          </a:p>
        </p:txBody>
      </p:sp>
      <p:sp>
        <p:nvSpPr>
          <p:cNvPr id="6" name="Rectangle 5"/>
          <p:cNvSpPr/>
          <p:nvPr/>
        </p:nvSpPr>
        <p:spPr>
          <a:xfrm>
            <a:off x="733477" y="310634"/>
            <a:ext cx="6924623" cy="584776"/>
          </a:xfrm>
          <a:prstGeom prst="rect">
            <a:avLst/>
          </a:prstGeom>
        </p:spPr>
        <p:txBody>
          <a:bodyPr wrap="square">
            <a:spAutoFit/>
          </a:bodyPr>
          <a:lstStyle/>
          <a:p>
            <a:r>
              <a:rPr lang="en-US" sz="3200" dirty="0">
                <a:solidFill>
                  <a:srgbClr val="FFFF00"/>
                </a:solidFill>
                <a:latin typeface="Chalkboard"/>
                <a:ea typeface="ＭＳ Ｐゴシック" charset="0"/>
                <a:cs typeface="Chalkboard"/>
              </a:rPr>
              <a:t>Detector Requirements</a:t>
            </a:r>
            <a:endParaRPr lang="en-US" sz="3200" dirty="0"/>
          </a:p>
        </p:txBody>
      </p:sp>
    </p:spTree>
    <p:extLst>
      <p:ext uri="{BB962C8B-B14F-4D97-AF65-F5344CB8AC3E}">
        <p14:creationId xmlns:p14="http://schemas.microsoft.com/office/powerpoint/2010/main" val="17618807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0" y="1059491"/>
            <a:ext cx="6502400" cy="5798509"/>
          </a:xfrm>
          <a:prstGeom prst="rect">
            <a:avLst/>
          </a:prstGeom>
        </p:spPr>
        <p:txBody>
          <a:bodyPr wrap="square">
            <a:spAutoFit/>
          </a:bodyPr>
          <a:lstStyle/>
          <a:p>
            <a:pPr>
              <a:spcBef>
                <a:spcPts val="1800"/>
              </a:spcBef>
            </a:pPr>
            <a:r>
              <a:rPr lang="en-US" sz="2400" dirty="0">
                <a:solidFill>
                  <a:srgbClr val="FFFF00"/>
                </a:solidFill>
                <a:latin typeface="Chalkboard"/>
                <a:ea typeface="ＭＳ Ｐゴシック" charset="0"/>
                <a:cs typeface="Chalkboard"/>
              </a:rPr>
              <a:t>Spectral resolution requirement ⇒ heterodyne receiver technique.</a:t>
            </a:r>
          </a:p>
          <a:p>
            <a:pPr>
              <a:spcBef>
                <a:spcPts val="1800"/>
              </a:spcBef>
            </a:pPr>
            <a:r>
              <a:rPr lang="en-US" sz="2400" dirty="0">
                <a:solidFill>
                  <a:srgbClr val="FFFF00"/>
                </a:solidFill>
                <a:latin typeface="Chalkboard"/>
                <a:ea typeface="ＭＳ Ｐゴシック" charset="0"/>
                <a:cs typeface="Chalkboard"/>
              </a:rPr>
              <a:t>THz frequency mixing used for front-end.</a:t>
            </a:r>
          </a:p>
          <a:p>
            <a:pPr>
              <a:lnSpc>
                <a:spcPct val="60000"/>
              </a:lnSpc>
              <a:spcBef>
                <a:spcPts val="1800"/>
              </a:spcBef>
            </a:pPr>
            <a:endParaRPr lang="en-US" sz="2400" dirty="0" smtClean="0">
              <a:solidFill>
                <a:srgbClr val="FFFF00"/>
              </a:solidFill>
              <a:latin typeface="Chalkboard"/>
              <a:ea typeface="ＭＳ Ｐゴシック" charset="0"/>
              <a:cs typeface="Chalkboard"/>
            </a:endParaRPr>
          </a:p>
          <a:p>
            <a:pPr>
              <a:lnSpc>
                <a:spcPct val="60000"/>
              </a:lnSpc>
              <a:spcBef>
                <a:spcPts val="1800"/>
              </a:spcBef>
            </a:pPr>
            <a:r>
              <a:rPr lang="en-US" sz="2400" dirty="0" smtClean="0">
                <a:solidFill>
                  <a:srgbClr val="FFFF00"/>
                </a:solidFill>
                <a:latin typeface="Chalkboard"/>
                <a:ea typeface="ＭＳ Ｐゴシック" charset="0"/>
                <a:cs typeface="Chalkboard"/>
              </a:rPr>
              <a:t>High</a:t>
            </a:r>
            <a:r>
              <a:rPr lang="en-US" sz="2400" dirty="0">
                <a:solidFill>
                  <a:srgbClr val="FFFF00"/>
                </a:solidFill>
                <a:latin typeface="Chalkboard"/>
                <a:ea typeface="ＭＳ Ｐゴシック" charset="0"/>
                <a:cs typeface="Chalkboard"/>
              </a:rPr>
              <a:t>-speed digital fast Fourier </a:t>
            </a:r>
          </a:p>
          <a:p>
            <a:pPr>
              <a:lnSpc>
                <a:spcPct val="60000"/>
              </a:lnSpc>
              <a:spcBef>
                <a:spcPts val="1800"/>
              </a:spcBef>
            </a:pPr>
            <a:r>
              <a:rPr lang="en-US" sz="2400" dirty="0" smtClean="0">
                <a:solidFill>
                  <a:srgbClr val="FFFF00"/>
                </a:solidFill>
                <a:latin typeface="Chalkboard"/>
                <a:ea typeface="ＭＳ Ｐゴシック" charset="0"/>
                <a:cs typeface="Chalkboard"/>
              </a:rPr>
              <a:t>Transform </a:t>
            </a:r>
            <a:r>
              <a:rPr lang="en-US" sz="2400" dirty="0">
                <a:solidFill>
                  <a:srgbClr val="FFFF00"/>
                </a:solidFill>
                <a:latin typeface="Chalkboard"/>
                <a:ea typeface="ＭＳ Ｐゴシック" charset="0"/>
                <a:cs typeface="Chalkboard"/>
              </a:rPr>
              <a:t>spectrometer (FFTS) </a:t>
            </a:r>
            <a:endParaRPr lang="en-US" sz="2400" dirty="0" smtClean="0">
              <a:solidFill>
                <a:srgbClr val="FFFF00"/>
              </a:solidFill>
              <a:latin typeface="Chalkboard"/>
              <a:ea typeface="ＭＳ Ｐゴシック" charset="0"/>
              <a:cs typeface="Chalkboard"/>
            </a:endParaRPr>
          </a:p>
          <a:p>
            <a:pPr>
              <a:lnSpc>
                <a:spcPct val="60000"/>
              </a:lnSpc>
              <a:spcBef>
                <a:spcPts val="1800"/>
              </a:spcBef>
            </a:pPr>
            <a:r>
              <a:rPr lang="en-US" sz="2400" dirty="0" smtClean="0">
                <a:solidFill>
                  <a:srgbClr val="FFFF00"/>
                </a:solidFill>
                <a:latin typeface="Chalkboard"/>
                <a:ea typeface="ＭＳ Ｐゴシック" charset="0"/>
                <a:cs typeface="Chalkboard"/>
              </a:rPr>
              <a:t>for </a:t>
            </a:r>
            <a:r>
              <a:rPr lang="en-US" sz="2400" dirty="0">
                <a:solidFill>
                  <a:srgbClr val="FFFF00"/>
                </a:solidFill>
                <a:latin typeface="Chalkboard"/>
                <a:ea typeface="ＭＳ Ｐゴシック" charset="0"/>
                <a:cs typeface="Chalkboard"/>
              </a:rPr>
              <a:t>back-end.</a:t>
            </a:r>
          </a:p>
          <a:p>
            <a:pPr>
              <a:lnSpc>
                <a:spcPct val="60000"/>
              </a:lnSpc>
              <a:spcBef>
                <a:spcPts val="1800"/>
              </a:spcBef>
            </a:pPr>
            <a:endParaRPr lang="en-US" sz="2400" dirty="0" smtClean="0">
              <a:solidFill>
                <a:srgbClr val="FFFF00"/>
              </a:solidFill>
              <a:latin typeface="Chalkboard"/>
              <a:ea typeface="ＭＳ Ｐゴシック" charset="0"/>
              <a:cs typeface="Chalkboard"/>
            </a:endParaRPr>
          </a:p>
          <a:p>
            <a:pPr>
              <a:lnSpc>
                <a:spcPct val="60000"/>
              </a:lnSpc>
              <a:spcBef>
                <a:spcPts val="1800"/>
              </a:spcBef>
            </a:pPr>
            <a:r>
              <a:rPr lang="en-US" sz="2400" dirty="0" smtClean="0">
                <a:solidFill>
                  <a:srgbClr val="FFFF00"/>
                </a:solidFill>
                <a:latin typeface="Chalkboard"/>
                <a:ea typeface="ＭＳ Ｐゴシック" charset="0"/>
                <a:cs typeface="Chalkboard"/>
              </a:rPr>
              <a:t>Cannot </a:t>
            </a:r>
            <a:r>
              <a:rPr lang="en-US" sz="2400" dirty="0">
                <a:solidFill>
                  <a:srgbClr val="FFFF00"/>
                </a:solidFill>
                <a:latin typeface="Chalkboard"/>
                <a:ea typeface="ＭＳ Ｐゴシック" charset="0"/>
                <a:cs typeface="Chalkboard"/>
              </a:rPr>
              <a:t>encompass entire frequency </a:t>
            </a:r>
            <a:endParaRPr lang="en-US" sz="2400" dirty="0" smtClean="0">
              <a:solidFill>
                <a:srgbClr val="FFFF00"/>
              </a:solidFill>
              <a:latin typeface="Chalkboard"/>
              <a:ea typeface="ＭＳ Ｐゴシック" charset="0"/>
              <a:cs typeface="Chalkboard"/>
            </a:endParaRPr>
          </a:p>
          <a:p>
            <a:pPr>
              <a:lnSpc>
                <a:spcPct val="60000"/>
              </a:lnSpc>
              <a:spcBef>
                <a:spcPts val="1800"/>
              </a:spcBef>
            </a:pPr>
            <a:r>
              <a:rPr lang="en-US" sz="2400" dirty="0" smtClean="0">
                <a:solidFill>
                  <a:srgbClr val="FFFF00"/>
                </a:solidFill>
                <a:latin typeface="Chalkboard"/>
                <a:ea typeface="ＭＳ Ｐゴシック" charset="0"/>
                <a:cs typeface="Chalkboard"/>
              </a:rPr>
              <a:t>range </a:t>
            </a:r>
            <a:r>
              <a:rPr lang="en-US" sz="2400" dirty="0">
                <a:solidFill>
                  <a:srgbClr val="FFFF00"/>
                </a:solidFill>
                <a:latin typeface="Chalkboard"/>
                <a:ea typeface="ＭＳ Ｐゴシック" charset="0"/>
                <a:cs typeface="Chalkboard"/>
              </a:rPr>
              <a:t>via a single receiver</a:t>
            </a:r>
          </a:p>
          <a:p>
            <a:pPr>
              <a:spcBef>
                <a:spcPts val="1800"/>
              </a:spcBef>
            </a:pPr>
            <a:r>
              <a:rPr lang="en-US" sz="2400" dirty="0">
                <a:solidFill>
                  <a:srgbClr val="FFFF00"/>
                </a:solidFill>
                <a:latin typeface="Chalkboard"/>
                <a:ea typeface="ＭＳ Ｐゴシック" charset="0"/>
                <a:cs typeface="Chalkboard"/>
              </a:rPr>
              <a:t>Subdivide into 5 discrete channels.</a:t>
            </a:r>
          </a:p>
          <a:p>
            <a:pPr>
              <a:spcBef>
                <a:spcPts val="1800"/>
              </a:spcBef>
            </a:pPr>
            <a:endParaRPr lang="en-US" sz="2400" dirty="0">
              <a:solidFill>
                <a:srgbClr val="FFFF00"/>
              </a:solidFill>
              <a:latin typeface="Chalkboard"/>
              <a:ea typeface="ＭＳ Ｐゴシック" charset="0"/>
              <a:cs typeface="Chalkboard"/>
            </a:endParaRPr>
          </a:p>
        </p:txBody>
      </p:sp>
      <p:pic>
        <p:nvPicPr>
          <p:cNvPr id="4" name="Picture 3" descr="Heterodyne Gener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6516" y="628650"/>
            <a:ext cx="3863856" cy="1419288"/>
          </a:xfrm>
          <a:prstGeom prst="rect">
            <a:avLst/>
          </a:prstGeom>
        </p:spPr>
      </p:pic>
      <p:sp>
        <p:nvSpPr>
          <p:cNvPr id="6" name="Rectangle 5"/>
          <p:cNvSpPr/>
          <p:nvPr/>
        </p:nvSpPr>
        <p:spPr>
          <a:xfrm>
            <a:off x="912439" y="367040"/>
            <a:ext cx="3055623" cy="523220"/>
          </a:xfrm>
          <a:prstGeom prst="rect">
            <a:avLst/>
          </a:prstGeom>
        </p:spPr>
        <p:txBody>
          <a:bodyPr wrap="none">
            <a:spAutoFit/>
          </a:bodyPr>
          <a:lstStyle/>
          <a:p>
            <a:r>
              <a:rPr lang="en-US" sz="2800" dirty="0">
                <a:solidFill>
                  <a:srgbClr val="FFFF00"/>
                </a:solidFill>
                <a:latin typeface="Chalkboard"/>
                <a:ea typeface="ＭＳ Ｐゴシック" charset="0"/>
                <a:cs typeface="Chalkboard"/>
              </a:rPr>
              <a:t>Detection Method</a:t>
            </a:r>
            <a:endParaRPr lang="en-US" sz="2800" dirty="0">
              <a:solidFill>
                <a:srgbClr val="FFFF00"/>
              </a:solidFill>
              <a:latin typeface="Chalkboard"/>
              <a:cs typeface="Chalkboard"/>
            </a:endParaRPr>
          </a:p>
        </p:txBody>
      </p:sp>
      <p:grpSp>
        <p:nvGrpSpPr>
          <p:cNvPr id="9" name="Group 8"/>
          <p:cNvGrpSpPr/>
          <p:nvPr/>
        </p:nvGrpSpPr>
        <p:grpSpPr>
          <a:xfrm>
            <a:off x="5676315" y="2654300"/>
            <a:ext cx="3379457" cy="2794000"/>
            <a:chOff x="5676315" y="2654300"/>
            <a:chExt cx="3379457" cy="2794000"/>
          </a:xfrm>
        </p:grpSpPr>
        <p:pic>
          <p:nvPicPr>
            <p:cNvPr id="5" name="Picture 4" descr="FIRSPEX Block Diagr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315" y="2654300"/>
              <a:ext cx="3379457" cy="2794000"/>
            </a:xfrm>
            <a:prstGeom prst="rect">
              <a:avLst/>
            </a:prstGeom>
          </p:spPr>
        </p:pic>
        <p:sp>
          <p:nvSpPr>
            <p:cNvPr id="7" name="Rectangle 6"/>
            <p:cNvSpPr/>
            <p:nvPr/>
          </p:nvSpPr>
          <p:spPr>
            <a:xfrm>
              <a:off x="6737350" y="4527550"/>
              <a:ext cx="419100" cy="158750"/>
            </a:xfrm>
            <a:prstGeom prst="rect">
              <a:avLst/>
            </a:prstGeom>
            <a:solidFill>
              <a:srgbClr val="6493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chemeClr val="tx1"/>
                  </a:solidFill>
                </a:rPr>
                <a:t>0.4THz</a:t>
              </a:r>
              <a:endParaRPr lang="en-US" sz="600" dirty="0">
                <a:solidFill>
                  <a:schemeClr val="tx1"/>
                </a:solidFill>
              </a:endParaRPr>
            </a:p>
          </p:txBody>
        </p:sp>
        <p:sp>
          <p:nvSpPr>
            <p:cNvPr id="8" name="Rectangle 7"/>
            <p:cNvSpPr/>
            <p:nvPr/>
          </p:nvSpPr>
          <p:spPr>
            <a:xfrm>
              <a:off x="6724650" y="4159250"/>
              <a:ext cx="431800" cy="146050"/>
            </a:xfrm>
            <a:prstGeom prst="rect">
              <a:avLst/>
            </a:prstGeom>
            <a:solidFill>
              <a:srgbClr val="FAAE7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0.8THz</a:t>
              </a:r>
              <a:endParaRPr lang="en-US" sz="600" dirty="0">
                <a:solidFill>
                  <a:srgbClr val="000000"/>
                </a:solidFill>
              </a:endParaRPr>
            </a:p>
          </p:txBody>
        </p:sp>
      </p:grpSp>
    </p:spTree>
    <p:extLst>
      <p:ext uri="{BB962C8B-B14F-4D97-AF65-F5344CB8AC3E}">
        <p14:creationId xmlns:p14="http://schemas.microsoft.com/office/powerpoint/2010/main" val="7659885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rotWithShape="1">
          <a:blip r:embed="rId3"/>
          <a:srcRect t="7003"/>
          <a:stretch/>
        </p:blipFill>
        <p:spPr>
          <a:xfrm>
            <a:off x="0" y="8235"/>
            <a:ext cx="9144000" cy="6858000"/>
          </a:xfrm>
          <a:prstGeom prst="rect">
            <a:avLst/>
          </a:prstGeom>
        </p:spPr>
      </p:pic>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2848209" y="8235"/>
            <a:ext cx="3187340" cy="523220"/>
          </a:xfrm>
          <a:prstGeom prst="rect">
            <a:avLst/>
          </a:prstGeom>
          <a:noFill/>
        </p:spPr>
        <p:txBody>
          <a:bodyPr wrap="none" rtlCol="0">
            <a:spAutoFit/>
          </a:bodyPr>
          <a:lstStyle/>
          <a:p>
            <a:r>
              <a:rPr lang="en-US" sz="2800" dirty="0" smtClean="0">
                <a:solidFill>
                  <a:srgbClr val="FFFF00"/>
                </a:solidFill>
                <a:latin typeface="Chalkboard"/>
                <a:cs typeface="Chalkboard"/>
              </a:rPr>
              <a:t>Why far-infrared? </a:t>
            </a:r>
            <a:endParaRPr lang="en-US" sz="2800" dirty="0">
              <a:solidFill>
                <a:srgbClr val="FFFF00"/>
              </a:solidFill>
              <a:latin typeface="Chalkboard"/>
              <a:cs typeface="Chalkboard"/>
            </a:endParaRPr>
          </a:p>
        </p:txBody>
      </p:sp>
      <p:pic>
        <p:nvPicPr>
          <p:cNvPr id="5" name="Picture 4" descr="dust_s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090" y="4476082"/>
            <a:ext cx="3904859" cy="2381918"/>
          </a:xfrm>
          <a:prstGeom prst="rect">
            <a:avLst/>
          </a:prstGeom>
        </p:spPr>
      </p:pic>
      <p:sp>
        <p:nvSpPr>
          <p:cNvPr id="6" name="TextBox 5"/>
          <p:cNvSpPr txBox="1"/>
          <p:nvPr/>
        </p:nvSpPr>
        <p:spPr>
          <a:xfrm>
            <a:off x="0" y="4225826"/>
            <a:ext cx="4852610" cy="2308324"/>
          </a:xfrm>
          <a:prstGeom prst="rect">
            <a:avLst/>
          </a:prstGeom>
          <a:noFill/>
        </p:spPr>
        <p:txBody>
          <a:bodyPr wrap="none" rtlCol="0">
            <a:spAutoFit/>
          </a:bodyPr>
          <a:lstStyle/>
          <a:p>
            <a:pPr marL="285750" indent="-285750">
              <a:buFont typeface="Wingdings" charset="2"/>
              <a:buChar char="²"/>
            </a:pPr>
            <a:r>
              <a:rPr lang="en-US" sz="2400" dirty="0" smtClean="0">
                <a:solidFill>
                  <a:srgbClr val="FFFF00"/>
                </a:solidFill>
                <a:latin typeface="Chalkboard"/>
                <a:cs typeface="Chalkboard"/>
              </a:rPr>
              <a:t>Study the ISM</a:t>
            </a:r>
          </a:p>
          <a:p>
            <a:pPr marL="285750" indent="-285750">
              <a:buFont typeface="Wingdings" charset="2"/>
              <a:buChar char="²"/>
            </a:pPr>
            <a:r>
              <a:rPr lang="en-US" sz="2400" dirty="0" smtClean="0">
                <a:solidFill>
                  <a:srgbClr val="FFFF00"/>
                </a:solidFill>
                <a:latin typeface="Chalkboard"/>
                <a:cs typeface="Chalkboard"/>
              </a:rPr>
              <a:t>Early stages of star formation</a:t>
            </a:r>
          </a:p>
          <a:p>
            <a:pPr marL="285750" indent="-285750">
              <a:buFont typeface="Wingdings" charset="2"/>
              <a:buChar char="²"/>
            </a:pPr>
            <a:r>
              <a:rPr lang="en-US" sz="2400" dirty="0" smtClean="0">
                <a:solidFill>
                  <a:srgbClr val="FFFF00"/>
                </a:solidFill>
                <a:latin typeface="Chalkboard"/>
                <a:cs typeface="Chalkboard"/>
              </a:rPr>
              <a:t>Cooling processes in galaxies</a:t>
            </a:r>
          </a:p>
          <a:p>
            <a:pPr marL="285750" indent="-285750">
              <a:buFont typeface="Wingdings" charset="2"/>
              <a:buChar char="²"/>
            </a:pPr>
            <a:r>
              <a:rPr lang="en-US" sz="2400" dirty="0" smtClean="0">
                <a:solidFill>
                  <a:srgbClr val="FFFF00"/>
                </a:solidFill>
                <a:latin typeface="Chalkboard"/>
                <a:cs typeface="Chalkboard"/>
              </a:rPr>
              <a:t>Formation of complex molecules</a:t>
            </a:r>
          </a:p>
          <a:p>
            <a:pPr marL="285750" indent="-285750">
              <a:buFont typeface="Wingdings" charset="2"/>
              <a:buChar char="²"/>
            </a:pPr>
            <a:r>
              <a:rPr lang="en-US" sz="2400" dirty="0" smtClean="0">
                <a:solidFill>
                  <a:srgbClr val="FFFF00"/>
                </a:solidFill>
                <a:latin typeface="Chalkboard"/>
                <a:cs typeface="Chalkboard"/>
              </a:rPr>
              <a:t>Gas Grain chemistry</a:t>
            </a:r>
            <a:endParaRPr lang="en-US" sz="2400" dirty="0">
              <a:solidFill>
                <a:srgbClr val="FFFF00"/>
              </a:solidFill>
              <a:latin typeface="Chalkboard"/>
              <a:cs typeface="Chalkboard"/>
            </a:endParaRPr>
          </a:p>
          <a:p>
            <a:pPr marL="285750" indent="-285750">
              <a:buFont typeface="Wingdings" charset="2"/>
              <a:buChar char="²"/>
            </a:pPr>
            <a:endParaRPr lang="en-US" sz="2400" dirty="0">
              <a:solidFill>
                <a:srgbClr val="FFFF00"/>
              </a:solidFill>
              <a:latin typeface="Chalkboard"/>
              <a:cs typeface="Chalkboard"/>
            </a:endParaRPr>
          </a:p>
        </p:txBody>
      </p:sp>
      <p:grpSp>
        <p:nvGrpSpPr>
          <p:cNvPr id="12" name="Group 11"/>
          <p:cNvGrpSpPr/>
          <p:nvPr/>
        </p:nvGrpSpPr>
        <p:grpSpPr>
          <a:xfrm>
            <a:off x="4285264" y="825131"/>
            <a:ext cx="4823685" cy="3023037"/>
            <a:chOff x="4285264" y="825131"/>
            <a:chExt cx="4823685" cy="3023037"/>
          </a:xfrm>
        </p:grpSpPr>
        <p:pic>
          <p:nvPicPr>
            <p:cNvPr id="7" name="Picture 5"/>
            <p:cNvPicPr>
              <a:picLocks noChangeAspect="1"/>
            </p:cNvPicPr>
            <p:nvPr/>
          </p:nvPicPr>
          <p:blipFill>
            <a:blip r:embed="rId5"/>
            <a:srcRect/>
            <a:stretch>
              <a:fillRect/>
            </a:stretch>
          </p:blipFill>
          <p:spPr bwMode="auto">
            <a:xfrm>
              <a:off x="5333999" y="1286796"/>
              <a:ext cx="3371459" cy="2561372"/>
            </a:xfrm>
            <a:prstGeom prst="rect">
              <a:avLst/>
            </a:prstGeom>
            <a:noFill/>
            <a:ln w="9525">
              <a:noFill/>
              <a:miter lim="800000"/>
              <a:headEnd/>
              <a:tailEnd/>
            </a:ln>
          </p:spPr>
        </p:pic>
        <p:sp>
          <p:nvSpPr>
            <p:cNvPr id="8" name="TextBox 7"/>
            <p:cNvSpPr txBox="1"/>
            <p:nvPr/>
          </p:nvSpPr>
          <p:spPr>
            <a:xfrm>
              <a:off x="4285264" y="825131"/>
              <a:ext cx="4823685" cy="461665"/>
            </a:xfrm>
            <a:prstGeom prst="rect">
              <a:avLst/>
            </a:prstGeom>
            <a:noFill/>
          </p:spPr>
          <p:txBody>
            <a:bodyPr wrap="none" rtlCol="0">
              <a:spAutoFit/>
            </a:bodyPr>
            <a:lstStyle/>
            <a:p>
              <a:r>
                <a:rPr lang="en-US" sz="2400" dirty="0" smtClean="0">
                  <a:solidFill>
                    <a:srgbClr val="FFFF00"/>
                  </a:solidFill>
                  <a:latin typeface="Chalkboard"/>
                  <a:cs typeface="Chalkboard"/>
                </a:rPr>
                <a:t>The dawn of </a:t>
              </a:r>
              <a:r>
                <a:rPr lang="en-US" sz="2400" dirty="0" err="1" smtClean="0">
                  <a:solidFill>
                    <a:srgbClr val="FFFF00"/>
                  </a:solidFill>
                  <a:latin typeface="Chalkboard"/>
                  <a:cs typeface="Chalkboard"/>
                </a:rPr>
                <a:t>protoplanetary</a:t>
              </a:r>
              <a:r>
                <a:rPr lang="en-US" sz="2400" dirty="0" smtClean="0">
                  <a:solidFill>
                    <a:srgbClr val="FFFF00"/>
                  </a:solidFill>
                  <a:latin typeface="Chalkboard"/>
                  <a:cs typeface="Chalkboard"/>
                </a:rPr>
                <a:t> disks</a:t>
              </a:r>
              <a:endParaRPr lang="en-US" sz="2400" dirty="0">
                <a:solidFill>
                  <a:srgbClr val="FFFF00"/>
                </a:solidFill>
                <a:latin typeface="Chalkboard"/>
                <a:cs typeface="Chalkboard"/>
              </a:endParaRPr>
            </a:p>
          </p:txBody>
        </p:sp>
      </p:grpSp>
      <p:grpSp>
        <p:nvGrpSpPr>
          <p:cNvPr id="11" name="Group 10"/>
          <p:cNvGrpSpPr/>
          <p:nvPr/>
        </p:nvGrpSpPr>
        <p:grpSpPr>
          <a:xfrm>
            <a:off x="0" y="825131"/>
            <a:ext cx="4100001" cy="3073837"/>
            <a:chOff x="0" y="825131"/>
            <a:chExt cx="4100001" cy="3073837"/>
          </a:xfrm>
        </p:grpSpPr>
        <p:pic>
          <p:nvPicPr>
            <p:cNvPr id="4" name="Picture 3" descr="CIB-do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433" y="1286796"/>
              <a:ext cx="3460360" cy="2612172"/>
            </a:xfrm>
            <a:prstGeom prst="rect">
              <a:avLst/>
            </a:prstGeom>
          </p:spPr>
        </p:pic>
        <p:sp>
          <p:nvSpPr>
            <p:cNvPr id="9" name="TextBox 8"/>
            <p:cNvSpPr txBox="1"/>
            <p:nvPr/>
          </p:nvSpPr>
          <p:spPr>
            <a:xfrm>
              <a:off x="0" y="825131"/>
              <a:ext cx="4100001" cy="461665"/>
            </a:xfrm>
            <a:prstGeom prst="rect">
              <a:avLst/>
            </a:prstGeom>
            <a:noFill/>
          </p:spPr>
          <p:txBody>
            <a:bodyPr wrap="none" rtlCol="0">
              <a:spAutoFit/>
            </a:bodyPr>
            <a:lstStyle/>
            <a:p>
              <a:r>
                <a:rPr lang="en-US" sz="2400" dirty="0" smtClean="0">
                  <a:solidFill>
                    <a:srgbClr val="FFFF00"/>
                  </a:solidFill>
                  <a:latin typeface="Chalkboard"/>
                  <a:cs typeface="Chalkboard"/>
                </a:rPr>
                <a:t>Cosmic Infrared Background</a:t>
              </a:r>
              <a:endParaRPr lang="en-US" sz="2400" dirty="0">
                <a:solidFill>
                  <a:srgbClr val="FFFF00"/>
                </a:solidFill>
                <a:latin typeface="Chalkboard"/>
                <a:cs typeface="Chalkboard"/>
              </a:endParaRPr>
            </a:p>
          </p:txBody>
        </p:sp>
      </p:grpSp>
    </p:spTree>
    <p:extLst>
      <p:ext uri="{BB962C8B-B14F-4D97-AF65-F5344CB8AC3E}">
        <p14:creationId xmlns:p14="http://schemas.microsoft.com/office/powerpoint/2010/main" val="3739664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5896" y="119212"/>
            <a:ext cx="1802096" cy="584775"/>
          </a:xfrm>
          <a:prstGeom prst="rect">
            <a:avLst/>
          </a:prstGeom>
          <a:noFill/>
        </p:spPr>
        <p:txBody>
          <a:bodyPr wrap="none" rtlCol="0">
            <a:spAutoFit/>
          </a:bodyPr>
          <a:lstStyle/>
          <a:p>
            <a:pPr defTabSz="457200"/>
            <a:r>
              <a:rPr lang="en-US" sz="3200" dirty="0" smtClean="0">
                <a:solidFill>
                  <a:srgbClr val="FFFF00"/>
                </a:solidFill>
                <a:latin typeface="Chalkboard"/>
                <a:cs typeface="Chalkboard"/>
              </a:rPr>
              <a:t>Receiver</a:t>
            </a:r>
            <a:endParaRPr lang="en-US" sz="3200" dirty="0">
              <a:solidFill>
                <a:srgbClr val="FFFF00"/>
              </a:solidFill>
              <a:latin typeface="Chalkboard"/>
              <a:cs typeface="Chalkboard"/>
            </a:endParaRPr>
          </a:p>
        </p:txBody>
      </p:sp>
      <p:sp>
        <p:nvSpPr>
          <p:cNvPr id="3" name="TextBox 2"/>
          <p:cNvSpPr txBox="1"/>
          <p:nvPr/>
        </p:nvSpPr>
        <p:spPr>
          <a:xfrm>
            <a:off x="0" y="948691"/>
            <a:ext cx="265480" cy="738664"/>
          </a:xfrm>
          <a:prstGeom prst="rect">
            <a:avLst/>
          </a:prstGeom>
          <a:noFill/>
        </p:spPr>
        <p:txBody>
          <a:bodyPr wrap="none" rtlCol="0">
            <a:spAutoFit/>
          </a:bodyPr>
          <a:lstStyle/>
          <a:p>
            <a:pPr defTabSz="457200"/>
            <a:endParaRPr lang="en-US" sz="2400" b="1" dirty="0">
              <a:solidFill>
                <a:srgbClr val="000000"/>
              </a:solidFill>
              <a:cs typeface="Times New Roman"/>
            </a:endParaRPr>
          </a:p>
          <a:p>
            <a:pPr marL="285750" indent="-285750" defTabSz="457200">
              <a:buFont typeface="Arial"/>
              <a:buChar char="•"/>
            </a:pPr>
            <a:endParaRPr lang="en-US" dirty="0">
              <a:solidFill>
                <a:srgbClr val="FFFF00"/>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2nd ESA-CAS Workshop </a:t>
            </a:r>
            <a:endParaRPr lang="en-US">
              <a:solidFill>
                <a:prstClr val="black">
                  <a:tint val="75000"/>
                </a:prstClr>
              </a:solidFill>
            </a:endParaRPr>
          </a:p>
        </p:txBody>
      </p:sp>
      <p:sp>
        <p:nvSpPr>
          <p:cNvPr id="5" name="TextBox 4"/>
          <p:cNvSpPr txBox="1"/>
          <p:nvPr/>
        </p:nvSpPr>
        <p:spPr>
          <a:xfrm>
            <a:off x="179512" y="697498"/>
            <a:ext cx="8784976" cy="1200328"/>
          </a:xfrm>
          <a:prstGeom prst="rect">
            <a:avLst/>
          </a:prstGeom>
          <a:noFill/>
        </p:spPr>
        <p:txBody>
          <a:bodyPr wrap="square" rtlCol="0">
            <a:spAutoFit/>
          </a:bodyPr>
          <a:lstStyle/>
          <a:p>
            <a:pPr algn="ctr"/>
            <a:r>
              <a:rPr lang="en-GB" sz="2400" dirty="0" smtClean="0">
                <a:solidFill>
                  <a:srgbClr val="FFFF00"/>
                </a:solidFill>
                <a:latin typeface="Chalkboard"/>
                <a:cs typeface="Chalkboard"/>
              </a:rPr>
              <a:t>Five </a:t>
            </a:r>
            <a:r>
              <a:rPr lang="en-GB" sz="2400" dirty="0">
                <a:solidFill>
                  <a:srgbClr val="FFFF00"/>
                </a:solidFill>
                <a:latin typeface="Chalkboard"/>
                <a:cs typeface="Chalkboard"/>
              </a:rPr>
              <a:t>r</a:t>
            </a:r>
            <a:r>
              <a:rPr lang="en-GB" sz="2400" dirty="0" smtClean="0">
                <a:solidFill>
                  <a:srgbClr val="FFFF00"/>
                </a:solidFill>
                <a:latin typeface="Chalkboard"/>
                <a:cs typeface="Chalkboard"/>
              </a:rPr>
              <a:t>eceiver channels  arranged with separation between cold mixer/LO assembly and warm IF and backend digital spectrometer</a:t>
            </a:r>
          </a:p>
        </p:txBody>
      </p:sp>
      <p:sp>
        <p:nvSpPr>
          <p:cNvPr id="13" name="TextBox 12"/>
          <p:cNvSpPr txBox="1"/>
          <p:nvPr/>
        </p:nvSpPr>
        <p:spPr>
          <a:xfrm>
            <a:off x="0" y="3425740"/>
            <a:ext cx="9144000" cy="1107996"/>
          </a:xfrm>
          <a:prstGeom prst="rect">
            <a:avLst/>
          </a:prstGeom>
          <a:noFill/>
        </p:spPr>
        <p:txBody>
          <a:bodyPr wrap="square" rtlCol="0">
            <a:spAutoFit/>
          </a:bodyPr>
          <a:lstStyle/>
          <a:p>
            <a:r>
              <a:rPr lang="en-GB" sz="2200" dirty="0" smtClean="0">
                <a:solidFill>
                  <a:srgbClr val="FFFF00"/>
                </a:solidFill>
                <a:latin typeface="Chalkboard"/>
                <a:cs typeface="Chalkboard"/>
              </a:rPr>
              <a:t>Cooling based on long heritage in Stirling Cycle coolers in Europe</a:t>
            </a:r>
          </a:p>
          <a:p>
            <a:pPr algn="ctr"/>
            <a:r>
              <a:rPr lang="en-GB" sz="2200" dirty="0" smtClean="0">
                <a:solidFill>
                  <a:srgbClr val="FFFF00"/>
                </a:solidFill>
                <a:latin typeface="Chalkboard"/>
                <a:cs typeface="Chalkboard"/>
              </a:rPr>
              <a:t>New generation “Large scale cooler” will lift ~3 W at 50 K </a:t>
            </a:r>
          </a:p>
          <a:p>
            <a:pPr algn="ctr"/>
            <a:r>
              <a:rPr lang="en-GB" sz="2200" dirty="0" smtClean="0">
                <a:solidFill>
                  <a:srgbClr val="FFFF00"/>
                </a:solidFill>
                <a:latin typeface="Chalkboard"/>
                <a:cs typeface="Chalkboard"/>
              </a:rPr>
              <a:t>120 W input power and 7 kg mass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926" y="1933863"/>
            <a:ext cx="6741198" cy="138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19672" y="2903801"/>
            <a:ext cx="1152128" cy="338554"/>
          </a:xfrm>
          <a:prstGeom prst="rect">
            <a:avLst/>
          </a:prstGeom>
          <a:solidFill>
            <a:schemeClr val="tx2">
              <a:lumMod val="20000"/>
              <a:lumOff val="80000"/>
            </a:schemeClr>
          </a:solidFill>
        </p:spPr>
        <p:txBody>
          <a:bodyPr wrap="square" rtlCol="0">
            <a:spAutoFit/>
          </a:bodyPr>
          <a:lstStyle/>
          <a:p>
            <a:pPr algn="ctr"/>
            <a:r>
              <a:rPr lang="en-GB" sz="1600" dirty="0" smtClean="0"/>
              <a:t>Low Temp.  </a:t>
            </a:r>
            <a:endParaRPr lang="en-GB" sz="1600" dirty="0"/>
          </a:p>
        </p:txBody>
      </p:sp>
      <p:sp>
        <p:nvSpPr>
          <p:cNvPr id="16" name="TextBox 15"/>
          <p:cNvSpPr txBox="1"/>
          <p:nvPr/>
        </p:nvSpPr>
        <p:spPr>
          <a:xfrm>
            <a:off x="3269198" y="2880837"/>
            <a:ext cx="1662842" cy="338554"/>
          </a:xfrm>
          <a:prstGeom prst="rect">
            <a:avLst/>
          </a:prstGeom>
          <a:solidFill>
            <a:schemeClr val="accent6">
              <a:lumMod val="20000"/>
              <a:lumOff val="80000"/>
            </a:schemeClr>
          </a:solidFill>
        </p:spPr>
        <p:txBody>
          <a:bodyPr wrap="square" rtlCol="0">
            <a:spAutoFit/>
          </a:bodyPr>
          <a:lstStyle/>
          <a:p>
            <a:pPr algn="ctr"/>
            <a:r>
              <a:rPr lang="en-GB" sz="1600" dirty="0" smtClean="0"/>
              <a:t>Ambient Temp.  </a:t>
            </a:r>
            <a:endParaRPr lang="en-GB" sz="1600" dirty="0"/>
          </a:p>
        </p:txBody>
      </p:sp>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3020793" y="4686136"/>
            <a:ext cx="2958397" cy="1670214"/>
          </a:xfrm>
          <a:prstGeom prst="rect">
            <a:avLst/>
          </a:prstGeom>
        </p:spPr>
      </p:pic>
    </p:spTree>
    <p:extLst>
      <p:ext uri="{BB962C8B-B14F-4D97-AF65-F5344CB8AC3E}">
        <p14:creationId xmlns:p14="http://schemas.microsoft.com/office/powerpoint/2010/main" val="12059223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228600" y="897354"/>
            <a:ext cx="8280400" cy="4862870"/>
          </a:xfrm>
          <a:prstGeom prst="rect">
            <a:avLst/>
          </a:prstGeom>
        </p:spPr>
        <p:txBody>
          <a:bodyPr wrap="square">
            <a:spAutoFit/>
          </a:bodyPr>
          <a:lstStyle/>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Superconducting mixers offer best sensitivity &lt;=1THz.</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At &gt;1THz SIS devices less effective due to material energy gap limit.</a:t>
            </a:r>
          </a:p>
          <a:p>
            <a:pPr marL="342900" indent="-342900">
              <a:spcBef>
                <a:spcPts val="1800"/>
              </a:spcBef>
              <a:buFont typeface="Wingdings" charset="2"/>
              <a:buChar char="Ø"/>
            </a:pPr>
            <a:r>
              <a:rPr lang="en-US" sz="2400" dirty="0" err="1">
                <a:solidFill>
                  <a:srgbClr val="FFFF00"/>
                </a:solidFill>
                <a:latin typeface="Chalkboard"/>
                <a:ea typeface="ＭＳ Ｐゴシック" charset="0"/>
                <a:cs typeface="Chalkboard"/>
              </a:rPr>
              <a:t>Supercon</a:t>
            </a:r>
            <a:r>
              <a:rPr lang="en-US" sz="2400" dirty="0">
                <a:solidFill>
                  <a:srgbClr val="FFFF00"/>
                </a:solidFill>
                <a:latin typeface="Chalkboard"/>
                <a:ea typeface="ＭＳ Ｐゴシック" charset="0"/>
                <a:cs typeface="Chalkboard"/>
              </a:rPr>
              <a:t>. HEB devices sensitive at &gt;&gt;1THz. But,</a:t>
            </a:r>
          </a:p>
          <a:p>
            <a:pPr marL="800100" lvl="1" indent="-342900">
              <a:spcBef>
                <a:spcPts val="1800"/>
              </a:spcBef>
              <a:buFont typeface="Arial"/>
              <a:buChar char="•"/>
            </a:pPr>
            <a:r>
              <a:rPr lang="en-US" sz="2000" dirty="0">
                <a:solidFill>
                  <a:srgbClr val="FFFF00"/>
                </a:solidFill>
                <a:latin typeface="Chalkboard"/>
                <a:ea typeface="ＭＳ Ｐゴシック" charset="0"/>
                <a:cs typeface="Chalkboard"/>
              </a:rPr>
              <a:t>Have limited IF bandwidth, ~3GHz.</a:t>
            </a:r>
          </a:p>
          <a:p>
            <a:pPr marL="800100" lvl="1" indent="-342900">
              <a:spcBef>
                <a:spcPts val="1800"/>
              </a:spcBef>
              <a:buFont typeface="Arial"/>
              <a:buChar char="•"/>
            </a:pPr>
            <a:r>
              <a:rPr lang="en-US" sz="2000" dirty="0">
                <a:solidFill>
                  <a:srgbClr val="FFFF00"/>
                </a:solidFill>
                <a:latin typeface="Chalkboard"/>
                <a:ea typeface="ＭＳ Ｐゴシック" charset="0"/>
                <a:cs typeface="Chalkboard"/>
              </a:rPr>
              <a:t>Present materials require 4K cooling ⇒ incompatibility with small satellite.</a:t>
            </a:r>
          </a:p>
          <a:p>
            <a:pPr marL="800100" lvl="1" indent="-342900">
              <a:spcBef>
                <a:spcPts val="1800"/>
              </a:spcBef>
              <a:buFont typeface="Arial"/>
              <a:buChar char="•"/>
            </a:pPr>
            <a:r>
              <a:rPr lang="en-US" sz="2000" dirty="0">
                <a:solidFill>
                  <a:srgbClr val="FFFF00"/>
                </a:solidFill>
                <a:latin typeface="Chalkboard"/>
                <a:ea typeface="ＭＳ Ｐゴシック" charset="0"/>
                <a:cs typeface="Chalkboard"/>
              </a:rPr>
              <a:t>Some reported concerns over saturation and stability - maybe not relevant.</a:t>
            </a:r>
          </a:p>
          <a:p>
            <a:pPr marL="342900" indent="-342900">
              <a:spcBef>
                <a:spcPts val="1800"/>
              </a:spcBef>
              <a:buFont typeface="Wingdings" charset="2"/>
              <a:buChar char="Ø"/>
            </a:pPr>
            <a:r>
              <a:rPr lang="en-US" sz="2400" dirty="0">
                <a:solidFill>
                  <a:srgbClr val="FFFF00"/>
                </a:solidFill>
                <a:latin typeface="Chalkboard"/>
                <a:ea typeface="ＭＳ Ｐゴシック" charset="0"/>
                <a:cs typeface="Chalkboard"/>
              </a:rPr>
              <a:t>Alternative is the </a:t>
            </a:r>
            <a:r>
              <a:rPr lang="en-US" sz="2400" dirty="0" err="1">
                <a:solidFill>
                  <a:srgbClr val="FFFF00"/>
                </a:solidFill>
                <a:latin typeface="Chalkboard"/>
                <a:ea typeface="ＭＳ Ｐゴシック" charset="0"/>
                <a:cs typeface="Chalkboard"/>
              </a:rPr>
              <a:t>Schottky</a:t>
            </a:r>
            <a:r>
              <a:rPr lang="en-US" sz="2400" dirty="0">
                <a:solidFill>
                  <a:srgbClr val="FFFF00"/>
                </a:solidFill>
                <a:latin typeface="Chalkboard"/>
                <a:ea typeface="ＭＳ Ｐゴシック" charset="0"/>
                <a:cs typeface="Chalkboard"/>
              </a:rPr>
              <a:t> diode mixer.</a:t>
            </a:r>
          </a:p>
        </p:txBody>
      </p:sp>
      <p:sp>
        <p:nvSpPr>
          <p:cNvPr id="4" name="Rectangle 3"/>
          <p:cNvSpPr/>
          <p:nvPr/>
        </p:nvSpPr>
        <p:spPr>
          <a:xfrm>
            <a:off x="388016" y="348734"/>
            <a:ext cx="4420070" cy="523220"/>
          </a:xfrm>
          <a:prstGeom prst="rect">
            <a:avLst/>
          </a:prstGeom>
        </p:spPr>
        <p:txBody>
          <a:bodyPr wrap="none">
            <a:spAutoFit/>
          </a:bodyPr>
          <a:lstStyle/>
          <a:p>
            <a:r>
              <a:rPr lang="en-US" sz="2800" dirty="0">
                <a:solidFill>
                  <a:srgbClr val="FFFF00"/>
                </a:solidFill>
                <a:latin typeface="Chalkboard"/>
                <a:ea typeface="ＭＳ Ｐゴシック" charset="0"/>
                <a:cs typeface="Chalkboard"/>
              </a:rPr>
              <a:t>Front-end Mixer Selection</a:t>
            </a:r>
            <a:endParaRPr lang="en-US" sz="2800" dirty="0">
              <a:solidFill>
                <a:srgbClr val="FFFF00"/>
              </a:solidFill>
              <a:latin typeface="Chalkboard"/>
              <a:cs typeface="Chalkboard"/>
            </a:endParaRPr>
          </a:p>
        </p:txBody>
      </p:sp>
      <p:pic>
        <p:nvPicPr>
          <p:cNvPr id="5" name="Picture 4" descr="THz Mixer Performa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900" y="4863899"/>
            <a:ext cx="2895600" cy="1852141"/>
          </a:xfrm>
          <a:prstGeom prst="rect">
            <a:avLst/>
          </a:prstGeom>
        </p:spPr>
      </p:pic>
    </p:spTree>
    <p:extLst>
      <p:ext uri="{BB962C8B-B14F-4D97-AF65-F5344CB8AC3E}">
        <p14:creationId xmlns:p14="http://schemas.microsoft.com/office/powerpoint/2010/main" val="19756538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190500" y="969476"/>
            <a:ext cx="8166100" cy="4708981"/>
          </a:xfrm>
          <a:prstGeom prst="rect">
            <a:avLst/>
          </a:prstGeom>
        </p:spPr>
        <p:txBody>
          <a:bodyPr wrap="square">
            <a:spAutoFit/>
          </a:bodyPr>
          <a:lstStyle/>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Semiconductor device capable of multi-THz operation.</a:t>
            </a:r>
          </a:p>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Historically a key detector in early mm/</a:t>
            </a:r>
            <a:r>
              <a:rPr lang="en-US" sz="2400" dirty="0" err="1">
                <a:solidFill>
                  <a:srgbClr val="FFFF00"/>
                </a:solidFill>
                <a:latin typeface="Chalkboard"/>
                <a:ea typeface="ＭＳ Ｐゴシック" charset="0"/>
                <a:cs typeface="Chalkboard"/>
              </a:rPr>
              <a:t>submm</a:t>
            </a:r>
            <a:r>
              <a:rPr lang="en-US" sz="2400" dirty="0">
                <a:solidFill>
                  <a:srgbClr val="FFFF00"/>
                </a:solidFill>
                <a:latin typeface="Chalkboard"/>
                <a:ea typeface="ＭＳ Ｐゴシック" charset="0"/>
                <a:cs typeface="Chalkboard"/>
              </a:rPr>
              <a:t>-wave astronomy. Now used extensively in Earth observation</a:t>
            </a:r>
          </a:p>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Used extensively in space and </a:t>
            </a:r>
            <a:r>
              <a:rPr lang="en-US" sz="2400" dirty="0" smtClean="0">
                <a:solidFill>
                  <a:srgbClr val="FFFF00"/>
                </a:solidFill>
                <a:latin typeface="Chalkboard"/>
                <a:ea typeface="ＭＳ Ｐゴシック" charset="0"/>
                <a:cs typeface="Chalkboard"/>
              </a:rPr>
              <a:t>up to </a:t>
            </a:r>
            <a:r>
              <a:rPr lang="en-US" sz="2400" dirty="0" smtClean="0">
                <a:solidFill>
                  <a:srgbClr val="FFFF00"/>
                </a:solidFill>
                <a:latin typeface="Chalkboard"/>
                <a:ea typeface="ＭＳ Ｐゴシック" charset="0"/>
                <a:cs typeface="Chalkboard"/>
              </a:rPr>
              <a:t>2.5 THz</a:t>
            </a:r>
            <a:r>
              <a:rPr lang="en-US" sz="2400" dirty="0">
                <a:solidFill>
                  <a:srgbClr val="FFFF00"/>
                </a:solidFill>
                <a:latin typeface="Chalkboard"/>
                <a:ea typeface="ＭＳ Ｐゴシック" charset="0"/>
                <a:cs typeface="Chalkboard"/>
              </a:rPr>
              <a:t>.</a:t>
            </a:r>
          </a:p>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Wide IF bandwidth possible &gt;&gt;5GHz.</a:t>
            </a:r>
          </a:p>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Operates at room or cryogenic temperatures.</a:t>
            </a:r>
          </a:p>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Can be configured in single or balanced diode structures.</a:t>
            </a:r>
          </a:p>
          <a:p>
            <a:pPr marL="342900" indent="-342900">
              <a:spcBef>
                <a:spcPts val="1200"/>
              </a:spcBef>
              <a:buFont typeface="Wingdings" charset="2"/>
              <a:buChar char="Ø"/>
            </a:pPr>
            <a:r>
              <a:rPr lang="en-US" sz="2400" dirty="0">
                <a:solidFill>
                  <a:srgbClr val="FFFF00"/>
                </a:solidFill>
                <a:latin typeface="Chalkboard"/>
                <a:ea typeface="ＭＳ Ｐゴシック" charset="0"/>
                <a:cs typeface="Chalkboard"/>
              </a:rPr>
              <a:t>Less sensitive than </a:t>
            </a:r>
            <a:r>
              <a:rPr lang="en-US" sz="2400" dirty="0" err="1">
                <a:solidFill>
                  <a:srgbClr val="FFFF00"/>
                </a:solidFill>
                <a:latin typeface="Chalkboard"/>
                <a:ea typeface="ＭＳ Ｐゴシック" charset="0"/>
                <a:cs typeface="Chalkboard"/>
              </a:rPr>
              <a:t>supercon</a:t>
            </a:r>
            <a:r>
              <a:rPr lang="en-US" sz="2400" dirty="0">
                <a:solidFill>
                  <a:srgbClr val="FFFF00"/>
                </a:solidFill>
                <a:latin typeface="Chalkboard"/>
                <a:ea typeface="ＭＳ Ｐゴシック" charset="0"/>
                <a:cs typeface="Chalkboard"/>
              </a:rPr>
              <a:t>. and needs more LO power.</a:t>
            </a:r>
          </a:p>
        </p:txBody>
      </p:sp>
      <p:grpSp>
        <p:nvGrpSpPr>
          <p:cNvPr id="4" name="Group 24"/>
          <p:cNvGrpSpPr>
            <a:grpSpLocks/>
          </p:cNvGrpSpPr>
          <p:nvPr/>
        </p:nvGrpSpPr>
        <p:grpSpPr bwMode="auto">
          <a:xfrm>
            <a:off x="792163" y="5214937"/>
            <a:ext cx="3116262" cy="1506538"/>
            <a:chOff x="519113" y="1409194"/>
            <a:chExt cx="3116262" cy="1506538"/>
          </a:xfrm>
        </p:grpSpPr>
        <p:pic>
          <p:nvPicPr>
            <p:cNvPr id="5" name="Picture 4" descr="Planar Schottky.jpg"/>
            <p:cNvPicPr>
              <a:picLocks noChangeAspect="1"/>
            </p:cNvPicPr>
            <p:nvPr/>
          </p:nvPicPr>
          <p:blipFill>
            <a:blip r:embed="rId2"/>
            <a:srcRect l="6780" t="8523"/>
            <a:stretch>
              <a:fillRect/>
            </a:stretch>
          </p:blipFill>
          <p:spPr>
            <a:xfrm>
              <a:off x="1730375" y="1409194"/>
              <a:ext cx="1905000" cy="1506538"/>
            </a:xfrm>
            <a:prstGeom prst="rect">
              <a:avLst/>
            </a:prstGeom>
            <a:effectLst>
              <a:outerShdw blurRad="50800" dist="38100" dir="2700000">
                <a:srgbClr val="000000">
                  <a:alpha val="43000"/>
                </a:srgbClr>
              </a:outerShdw>
            </a:effectLst>
          </p:spPr>
        </p:pic>
        <p:sp>
          <p:nvSpPr>
            <p:cNvPr id="6" name="TextBox 12"/>
            <p:cNvSpPr txBox="1">
              <a:spLocks noChangeArrowheads="1"/>
            </p:cNvSpPr>
            <p:nvPr/>
          </p:nvSpPr>
          <p:spPr bwMode="auto">
            <a:xfrm>
              <a:off x="519113" y="1925638"/>
              <a:ext cx="12112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742950" indent="-285750" eaLnBrk="0" hangingPunct="0">
                <a:defRPr sz="2400" baseline="-25000">
                  <a:solidFill>
                    <a:schemeClr val="tx1"/>
                  </a:solidFill>
                  <a:latin typeface="Arial" charset="0"/>
                  <a:ea typeface="ＭＳ Ｐゴシック" charset="0"/>
                </a:defRPr>
              </a:lvl2pPr>
              <a:lvl3pPr marL="1143000" indent="-228600" eaLnBrk="0" hangingPunct="0">
                <a:defRPr sz="2400" baseline="-25000">
                  <a:solidFill>
                    <a:schemeClr val="tx1"/>
                  </a:solidFill>
                  <a:latin typeface="Arial" charset="0"/>
                  <a:ea typeface="ＭＳ Ｐゴシック" charset="0"/>
                </a:defRPr>
              </a:lvl3pPr>
              <a:lvl4pPr marL="1600200" indent="-228600" eaLnBrk="0" hangingPunct="0">
                <a:defRPr sz="2400" baseline="-25000">
                  <a:solidFill>
                    <a:schemeClr val="tx1"/>
                  </a:solidFill>
                  <a:latin typeface="Arial" charset="0"/>
                  <a:ea typeface="ＭＳ Ｐゴシック" charset="0"/>
                </a:defRPr>
              </a:lvl4pPr>
              <a:lvl5pPr marL="2057400" indent="-228600" eaLnBrk="0" hangingPunct="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1" hangingPunct="1"/>
              <a:r>
                <a:rPr lang="en-US" sz="900" baseline="0" dirty="0">
                  <a:solidFill>
                    <a:srgbClr val="FFFF00"/>
                  </a:solidFill>
                </a:rPr>
                <a:t>Planar Structure</a:t>
              </a:r>
            </a:p>
            <a:p>
              <a:pPr eaLnBrk="1" hangingPunct="1"/>
              <a:r>
                <a:rPr lang="en-US" sz="900" baseline="0" dirty="0">
                  <a:solidFill>
                    <a:srgbClr val="FFFF00"/>
                  </a:solidFill>
                </a:rPr>
                <a:t>Base Material </a:t>
              </a:r>
              <a:r>
                <a:rPr lang="en-US" sz="900" baseline="0" dirty="0" err="1">
                  <a:solidFill>
                    <a:srgbClr val="FFFF00"/>
                  </a:solidFill>
                </a:rPr>
                <a:t>GaAs</a:t>
              </a:r>
              <a:endParaRPr lang="en-US" sz="900" baseline="0" dirty="0">
                <a:solidFill>
                  <a:srgbClr val="FFFF00"/>
                </a:solidFill>
              </a:endParaRPr>
            </a:p>
            <a:p>
              <a:pPr eaLnBrk="1" hangingPunct="1"/>
              <a:r>
                <a:rPr lang="en-US" sz="800" baseline="0" dirty="0">
                  <a:solidFill>
                    <a:srgbClr val="FFFF00"/>
                  </a:solidFill>
                </a:rPr>
                <a:t>(Ref: Mass)</a:t>
              </a:r>
            </a:p>
          </p:txBody>
        </p:sp>
      </p:grpSp>
      <p:grpSp>
        <p:nvGrpSpPr>
          <p:cNvPr id="7" name="Group 26"/>
          <p:cNvGrpSpPr>
            <a:grpSpLocks/>
          </p:cNvGrpSpPr>
          <p:nvPr/>
        </p:nvGrpSpPr>
        <p:grpSpPr bwMode="auto">
          <a:xfrm flipH="1">
            <a:off x="5357072" y="5354883"/>
            <a:ext cx="2999528" cy="1206010"/>
            <a:chOff x="640085" y="5064125"/>
            <a:chExt cx="3134990" cy="1260475"/>
          </a:xfrm>
        </p:grpSpPr>
        <p:pic>
          <p:nvPicPr>
            <p:cNvPr id="8" name="Picture 7" descr="RAL Diode.jpg"/>
            <p:cNvPicPr>
              <a:picLocks noChangeAspect="1"/>
            </p:cNvPicPr>
            <p:nvPr/>
          </p:nvPicPr>
          <p:blipFill>
            <a:blip r:embed="rId3"/>
            <a:stretch>
              <a:fillRect/>
            </a:stretch>
          </p:blipFill>
          <p:spPr>
            <a:xfrm>
              <a:off x="2101850" y="5064125"/>
              <a:ext cx="1673225" cy="1260475"/>
            </a:xfrm>
            <a:prstGeom prst="rect">
              <a:avLst/>
            </a:prstGeom>
            <a:effectLst>
              <a:outerShdw blurRad="50800" dist="38100" dir="2700000">
                <a:srgbClr val="000000">
                  <a:alpha val="43000"/>
                </a:srgbClr>
              </a:outerShdw>
            </a:effectLst>
          </p:spPr>
        </p:pic>
        <p:sp>
          <p:nvSpPr>
            <p:cNvPr id="9" name="TextBox 15"/>
            <p:cNvSpPr txBox="1">
              <a:spLocks noChangeArrowheads="1"/>
            </p:cNvSpPr>
            <p:nvPr/>
          </p:nvSpPr>
          <p:spPr bwMode="auto">
            <a:xfrm>
              <a:off x="640085" y="5494338"/>
              <a:ext cx="1187660" cy="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aseline="-25000">
                  <a:solidFill>
                    <a:schemeClr val="tx1"/>
                  </a:solidFill>
                  <a:latin typeface="Arial" charset="0"/>
                  <a:ea typeface="ＭＳ Ｐゴシック" charset="0"/>
                  <a:cs typeface="ＭＳ Ｐゴシック" charset="0"/>
                </a:defRPr>
              </a:lvl1pPr>
              <a:lvl2pPr marL="742950" indent="-285750" eaLnBrk="0" hangingPunct="0">
                <a:defRPr sz="2400" baseline="-25000">
                  <a:solidFill>
                    <a:schemeClr val="tx1"/>
                  </a:solidFill>
                  <a:latin typeface="Arial" charset="0"/>
                  <a:ea typeface="ＭＳ Ｐゴシック" charset="0"/>
                </a:defRPr>
              </a:lvl2pPr>
              <a:lvl3pPr marL="1143000" indent="-228600" eaLnBrk="0" hangingPunct="0">
                <a:defRPr sz="2400" baseline="-25000">
                  <a:solidFill>
                    <a:schemeClr val="tx1"/>
                  </a:solidFill>
                  <a:latin typeface="Arial" charset="0"/>
                  <a:ea typeface="ＭＳ Ｐゴシック" charset="0"/>
                </a:defRPr>
              </a:lvl3pPr>
              <a:lvl4pPr marL="1600200" indent="-228600" eaLnBrk="0" hangingPunct="0">
                <a:defRPr sz="2400" baseline="-25000">
                  <a:solidFill>
                    <a:schemeClr val="tx1"/>
                  </a:solidFill>
                  <a:latin typeface="Arial" charset="0"/>
                  <a:ea typeface="ＭＳ Ｐゴシック" charset="0"/>
                </a:defRPr>
              </a:lvl4pPr>
              <a:lvl5pPr marL="2057400" indent="-228600" eaLnBrk="0" hangingPunct="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pPr eaLnBrk="1" hangingPunct="1"/>
              <a:r>
                <a:rPr lang="en-US" sz="900" baseline="0" dirty="0">
                  <a:solidFill>
                    <a:srgbClr val="FFFF00"/>
                  </a:solidFill>
                </a:rPr>
                <a:t>RAL Double Diode</a:t>
              </a:r>
            </a:p>
            <a:p>
              <a:pPr eaLnBrk="1" hangingPunct="1"/>
              <a:r>
                <a:rPr lang="en-US" sz="900" baseline="0" dirty="0">
                  <a:solidFill>
                    <a:srgbClr val="FFFF00"/>
                  </a:solidFill>
                </a:rPr>
                <a:t>Example.</a:t>
              </a:r>
            </a:p>
          </p:txBody>
        </p:sp>
      </p:grpSp>
      <p:pic>
        <p:nvPicPr>
          <p:cNvPr id="10" name="Picture 4" descr="P14_4_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955" y="2303791"/>
            <a:ext cx="2034155" cy="152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90500" y="348734"/>
            <a:ext cx="3070071" cy="584776"/>
          </a:xfrm>
          <a:prstGeom prst="rect">
            <a:avLst/>
          </a:prstGeom>
        </p:spPr>
        <p:txBody>
          <a:bodyPr wrap="none">
            <a:spAutoFit/>
          </a:bodyPr>
          <a:lstStyle/>
          <a:p>
            <a:r>
              <a:rPr lang="en-US" sz="3200" dirty="0" err="1">
                <a:solidFill>
                  <a:srgbClr val="FFFF00"/>
                </a:solidFill>
                <a:latin typeface="Chalkboard"/>
                <a:ea typeface="ＭＳ Ｐゴシック" charset="0"/>
                <a:cs typeface="Chalkboard"/>
              </a:rPr>
              <a:t>Schottky</a:t>
            </a:r>
            <a:r>
              <a:rPr lang="en-US" sz="3200" dirty="0">
                <a:solidFill>
                  <a:srgbClr val="FFFF00"/>
                </a:solidFill>
                <a:latin typeface="Chalkboard"/>
                <a:ea typeface="ＭＳ Ｐゴシック" charset="0"/>
                <a:cs typeface="Chalkboard"/>
              </a:rPr>
              <a:t> Mixer</a:t>
            </a:r>
            <a:endParaRPr lang="en-US" sz="3200" dirty="0">
              <a:solidFill>
                <a:srgbClr val="FFFF00"/>
              </a:solidFill>
              <a:latin typeface="Chalkboard"/>
              <a:cs typeface="Chalkboard"/>
            </a:endParaRPr>
          </a:p>
        </p:txBody>
      </p:sp>
    </p:spTree>
    <p:extLst>
      <p:ext uri="{BB962C8B-B14F-4D97-AF65-F5344CB8AC3E}">
        <p14:creationId xmlns:p14="http://schemas.microsoft.com/office/powerpoint/2010/main" val="202501693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413345" y="870922"/>
            <a:ext cx="8821701" cy="2446824"/>
          </a:xfrm>
          <a:prstGeom prst="rect">
            <a:avLst/>
          </a:prstGeom>
        </p:spPr>
        <p:txBody>
          <a:bodyPr wrap="none">
            <a:spAutoFit/>
          </a:bodyPr>
          <a:lstStyle/>
          <a:p>
            <a:pPr>
              <a:spcBef>
                <a:spcPts val="1200"/>
              </a:spcBef>
            </a:pPr>
            <a:r>
              <a:rPr lang="en-US" sz="2200" dirty="0">
                <a:solidFill>
                  <a:srgbClr val="FFFF00"/>
                </a:solidFill>
                <a:latin typeface="Chalkboard"/>
                <a:ea typeface="ＭＳ Ｐゴシック" charset="0"/>
                <a:cs typeface="Chalkboard"/>
              </a:rPr>
              <a:t>Assume a fixed primary antenna with minimal fore-optics interface.</a:t>
            </a:r>
          </a:p>
          <a:p>
            <a:pPr>
              <a:spcBef>
                <a:spcPts val="1200"/>
              </a:spcBef>
            </a:pPr>
            <a:r>
              <a:rPr lang="en-US" sz="2200" dirty="0" err="1">
                <a:solidFill>
                  <a:srgbClr val="FFFF00"/>
                </a:solidFill>
                <a:latin typeface="Chalkboard"/>
                <a:ea typeface="ＭＳ Ｐゴシック" charset="0"/>
                <a:cs typeface="Chalkboard"/>
              </a:rPr>
              <a:t>Schottky</a:t>
            </a:r>
            <a:r>
              <a:rPr lang="en-US" sz="2200" dirty="0">
                <a:solidFill>
                  <a:srgbClr val="FFFF00"/>
                </a:solidFill>
                <a:latin typeface="Chalkboard"/>
                <a:ea typeface="ＭＳ Ｐゴシック" charset="0"/>
                <a:cs typeface="Chalkboard"/>
              </a:rPr>
              <a:t> receivers placed in a focal plane array configuration.</a:t>
            </a:r>
          </a:p>
          <a:p>
            <a:pPr>
              <a:spcBef>
                <a:spcPts val="1200"/>
              </a:spcBef>
            </a:pPr>
            <a:r>
              <a:rPr lang="en-US" sz="2200" dirty="0">
                <a:solidFill>
                  <a:srgbClr val="FFFF00"/>
                </a:solidFill>
                <a:latin typeface="Chalkboard"/>
                <a:ea typeface="ＭＳ Ｐゴシック" charset="0"/>
                <a:cs typeface="Chalkboard"/>
              </a:rPr>
              <a:t>Calibrate via a room temp target &amp; off source space view.</a:t>
            </a:r>
          </a:p>
          <a:p>
            <a:pPr>
              <a:spcBef>
                <a:spcPts val="1200"/>
              </a:spcBef>
            </a:pPr>
            <a:r>
              <a:rPr lang="en-US" sz="2200" dirty="0">
                <a:solidFill>
                  <a:srgbClr val="FFFF00"/>
                </a:solidFill>
                <a:latin typeface="Chalkboard"/>
                <a:ea typeface="ＭＳ Ｐゴシック" charset="0"/>
                <a:cs typeface="Chalkboard"/>
              </a:rPr>
              <a:t>Single active (</a:t>
            </a:r>
            <a:r>
              <a:rPr lang="en-US" sz="2200" dirty="0" err="1">
                <a:solidFill>
                  <a:srgbClr val="FFFF00"/>
                </a:solidFill>
                <a:latin typeface="Chalkboard"/>
                <a:ea typeface="ＭＳ Ｐゴシック" charset="0"/>
                <a:cs typeface="Chalkboard"/>
              </a:rPr>
              <a:t>Stirling</a:t>
            </a:r>
            <a:r>
              <a:rPr lang="en-US" sz="2200" dirty="0">
                <a:solidFill>
                  <a:srgbClr val="FFFF00"/>
                </a:solidFill>
                <a:latin typeface="Chalkboard"/>
                <a:ea typeface="ＭＳ Ｐゴシック" charset="0"/>
                <a:cs typeface="Chalkboard"/>
              </a:rPr>
              <a:t>) cryogenic system used for cooling.</a:t>
            </a:r>
          </a:p>
          <a:p>
            <a:pPr>
              <a:spcBef>
                <a:spcPts val="1800"/>
              </a:spcBef>
            </a:pPr>
            <a:endParaRPr lang="en-US" sz="2000" dirty="0">
              <a:solidFill>
                <a:srgbClr val="FFFF00"/>
              </a:solidFill>
              <a:latin typeface="Chalkboard"/>
              <a:ea typeface="ＭＳ Ｐゴシック" charset="0"/>
              <a:cs typeface="Chalkboard"/>
            </a:endParaRPr>
          </a:p>
        </p:txBody>
      </p:sp>
      <p:sp>
        <p:nvSpPr>
          <p:cNvPr id="4" name="Rectangle 3"/>
          <p:cNvSpPr/>
          <p:nvPr/>
        </p:nvSpPr>
        <p:spPr>
          <a:xfrm>
            <a:off x="2432645" y="316468"/>
            <a:ext cx="3800714" cy="523220"/>
          </a:xfrm>
          <a:prstGeom prst="rect">
            <a:avLst/>
          </a:prstGeom>
        </p:spPr>
        <p:txBody>
          <a:bodyPr wrap="none">
            <a:spAutoFit/>
          </a:bodyPr>
          <a:lstStyle/>
          <a:p>
            <a:r>
              <a:rPr lang="en-US" sz="2800" dirty="0">
                <a:solidFill>
                  <a:srgbClr val="FFFF00"/>
                </a:solidFill>
                <a:latin typeface="Chalkboard"/>
                <a:ea typeface="ＭＳ Ｐゴシック" charset="0"/>
                <a:cs typeface="Chalkboard"/>
              </a:rPr>
              <a:t>Receiver Configuration</a:t>
            </a:r>
            <a:endParaRPr lang="en-US" sz="2800" dirty="0">
              <a:solidFill>
                <a:srgbClr val="FFFF00"/>
              </a:solidFill>
              <a:latin typeface="Chalkboard"/>
              <a:cs typeface="Chalkboard"/>
            </a:endParaRPr>
          </a:p>
        </p:txBody>
      </p:sp>
      <p:graphicFrame>
        <p:nvGraphicFramePr>
          <p:cNvPr id="5" name="Table 4"/>
          <p:cNvGraphicFramePr>
            <a:graphicFrameLocks noGrp="1"/>
          </p:cNvGraphicFramePr>
          <p:nvPr>
            <p:extLst>
              <p:ext uri="{D42A27DB-BD31-4B8C-83A1-F6EECF244321}">
                <p14:modId xmlns:p14="http://schemas.microsoft.com/office/powerpoint/2010/main" val="3265697487"/>
              </p:ext>
            </p:extLst>
          </p:nvPr>
        </p:nvGraphicFramePr>
        <p:xfrm>
          <a:off x="539750" y="3477260"/>
          <a:ext cx="8001000" cy="2225040"/>
        </p:xfrm>
        <a:graphic>
          <a:graphicData uri="http://schemas.openxmlformats.org/drawingml/2006/table">
            <a:tbl>
              <a:tblPr firstRow="1" bandRow="1">
                <a:tableStyleId>{5C22544A-7EE6-4342-B048-85BDC9FD1C3A}</a:tableStyleId>
              </a:tblPr>
              <a:tblGrid>
                <a:gridCol w="665267"/>
                <a:gridCol w="973033"/>
                <a:gridCol w="1319021"/>
                <a:gridCol w="1551179"/>
                <a:gridCol w="1270000"/>
                <a:gridCol w="2222500"/>
              </a:tblGrid>
              <a:tr h="370840">
                <a:tc>
                  <a:txBody>
                    <a:bodyPr/>
                    <a:lstStyle/>
                    <a:p>
                      <a:pPr algn="ctr"/>
                      <a:r>
                        <a:rPr lang="en-US" sz="1600" dirty="0" smtClean="0"/>
                        <a:t>Band</a:t>
                      </a:r>
                      <a:endParaRPr lang="en-US" sz="1600" dirty="0"/>
                    </a:p>
                  </a:txBody>
                  <a:tcPr/>
                </a:tc>
                <a:tc>
                  <a:txBody>
                    <a:bodyPr/>
                    <a:lstStyle/>
                    <a:p>
                      <a:pPr algn="ctr"/>
                      <a:r>
                        <a:rPr lang="en-US" sz="1600" dirty="0" smtClean="0"/>
                        <a:t>Freq. THz</a:t>
                      </a:r>
                      <a:endParaRPr lang="en-US" sz="1600" dirty="0"/>
                    </a:p>
                  </a:txBody>
                  <a:tcPr/>
                </a:tc>
                <a:tc>
                  <a:txBody>
                    <a:bodyPr/>
                    <a:lstStyle/>
                    <a:p>
                      <a:pPr algn="ctr"/>
                      <a:r>
                        <a:rPr lang="en-US" sz="1600" dirty="0" err="1" smtClean="0"/>
                        <a:t>Tsys</a:t>
                      </a:r>
                      <a:r>
                        <a:rPr lang="en-US" sz="1600" dirty="0" smtClean="0"/>
                        <a:t> K SSB</a:t>
                      </a:r>
                      <a:endParaRPr lang="en-US" sz="1600" dirty="0"/>
                    </a:p>
                  </a:txBody>
                  <a:tcPr/>
                </a:tc>
                <a:tc>
                  <a:txBody>
                    <a:bodyPr/>
                    <a:lstStyle/>
                    <a:p>
                      <a:pPr algn="ctr"/>
                      <a:r>
                        <a:rPr lang="en-US" sz="1600" dirty="0" err="1" smtClean="0"/>
                        <a:t>Mxr</a:t>
                      </a:r>
                      <a:r>
                        <a:rPr lang="en-US" sz="1600" dirty="0" smtClean="0"/>
                        <a:t> </a:t>
                      </a:r>
                      <a:r>
                        <a:rPr lang="en-US" sz="1600" dirty="0" err="1" smtClean="0"/>
                        <a:t>Config</a:t>
                      </a:r>
                      <a:r>
                        <a:rPr lang="en-US" sz="1600" dirty="0" smtClean="0"/>
                        <a:t>.</a:t>
                      </a:r>
                      <a:endParaRPr lang="en-US" sz="1600" dirty="0"/>
                    </a:p>
                  </a:txBody>
                  <a:tcPr/>
                </a:tc>
                <a:tc>
                  <a:txBody>
                    <a:bodyPr/>
                    <a:lstStyle/>
                    <a:p>
                      <a:pPr algn="ctr"/>
                      <a:r>
                        <a:rPr lang="en-US" sz="1600" dirty="0" smtClean="0"/>
                        <a:t>LO Type</a:t>
                      </a:r>
                      <a:endParaRPr lang="en-US" sz="1600" dirty="0"/>
                    </a:p>
                  </a:txBody>
                  <a:tcPr/>
                </a:tc>
                <a:tc>
                  <a:txBody>
                    <a:bodyPr/>
                    <a:lstStyle/>
                    <a:p>
                      <a:pPr algn="ctr"/>
                      <a:r>
                        <a:rPr lang="en-US" sz="1600" dirty="0" smtClean="0"/>
                        <a:t>Comment</a:t>
                      </a:r>
                      <a:endParaRPr lang="en-US" sz="1600" dirty="0"/>
                    </a:p>
                  </a:txBody>
                  <a:tcPr/>
                </a:tc>
              </a:tr>
              <a:tr h="370840">
                <a:tc>
                  <a:txBody>
                    <a:bodyPr/>
                    <a:lstStyle/>
                    <a:p>
                      <a:pPr algn="ctr"/>
                      <a:r>
                        <a:rPr lang="en-US" sz="1600" dirty="0" smtClean="0"/>
                        <a:t>1</a:t>
                      </a:r>
                      <a:endParaRPr lang="en-US" sz="1600" dirty="0"/>
                    </a:p>
                  </a:txBody>
                  <a:tcPr/>
                </a:tc>
                <a:tc>
                  <a:txBody>
                    <a:bodyPr/>
                    <a:lstStyle/>
                    <a:p>
                      <a:pPr algn="ctr"/>
                      <a:r>
                        <a:rPr lang="en-US" sz="1600" dirty="0" smtClean="0"/>
                        <a:t>4.7</a:t>
                      </a:r>
                      <a:endParaRPr lang="en-US" sz="1600" dirty="0"/>
                    </a:p>
                  </a:txBody>
                  <a:tcPr/>
                </a:tc>
                <a:tc>
                  <a:txBody>
                    <a:bodyPr/>
                    <a:lstStyle/>
                    <a:p>
                      <a:pPr algn="ctr"/>
                      <a:r>
                        <a:rPr lang="en-US" sz="1600" dirty="0" smtClean="0"/>
                        <a:t>80,000</a:t>
                      </a:r>
                      <a:endParaRPr lang="en-US" sz="1600" dirty="0"/>
                    </a:p>
                  </a:txBody>
                  <a:tcPr/>
                </a:tc>
                <a:tc>
                  <a:txBody>
                    <a:bodyPr/>
                    <a:lstStyle/>
                    <a:p>
                      <a:r>
                        <a:rPr lang="en-US" sz="1600" dirty="0" smtClean="0"/>
                        <a:t>Fundamental</a:t>
                      </a:r>
                      <a:endParaRPr lang="en-US" sz="1600" dirty="0"/>
                    </a:p>
                  </a:txBody>
                  <a:tcPr/>
                </a:tc>
                <a:tc>
                  <a:txBody>
                    <a:bodyPr/>
                    <a:lstStyle/>
                    <a:p>
                      <a:r>
                        <a:rPr lang="en-US" sz="1600" dirty="0" smtClean="0"/>
                        <a:t>QCL</a:t>
                      </a:r>
                      <a:endParaRPr lang="en-US" sz="1600" dirty="0"/>
                    </a:p>
                  </a:txBody>
                  <a:tcPr/>
                </a:tc>
                <a:tc>
                  <a:txBody>
                    <a:bodyPr/>
                    <a:lstStyle/>
                    <a:p>
                      <a:r>
                        <a:rPr lang="en-US" sz="1600" dirty="0" smtClean="0"/>
                        <a:t>OK</a:t>
                      </a:r>
                      <a:endParaRPr lang="en-US" sz="1600" dirty="0"/>
                    </a:p>
                  </a:txBody>
                  <a:tcPr/>
                </a:tc>
              </a:tr>
              <a:tr h="370840">
                <a:tc>
                  <a:txBody>
                    <a:bodyPr/>
                    <a:lstStyle/>
                    <a:p>
                      <a:pPr algn="ctr"/>
                      <a:r>
                        <a:rPr lang="en-US" sz="1600" dirty="0" smtClean="0"/>
                        <a:t>2</a:t>
                      </a:r>
                      <a:endParaRPr lang="en-US" sz="1600" dirty="0"/>
                    </a:p>
                  </a:txBody>
                  <a:tcPr/>
                </a:tc>
                <a:tc>
                  <a:txBody>
                    <a:bodyPr/>
                    <a:lstStyle/>
                    <a:p>
                      <a:pPr algn="ctr"/>
                      <a:r>
                        <a:rPr lang="en-US" sz="1600" dirty="0" smtClean="0"/>
                        <a:t>2.5</a:t>
                      </a:r>
                      <a:endParaRPr lang="en-US" sz="1600" dirty="0"/>
                    </a:p>
                  </a:txBody>
                  <a:tcPr/>
                </a:tc>
                <a:tc>
                  <a:txBody>
                    <a:bodyPr/>
                    <a:lstStyle/>
                    <a:p>
                      <a:pPr algn="ctr"/>
                      <a:r>
                        <a:rPr lang="en-US" sz="1600" dirty="0" smtClean="0"/>
                        <a:t>20,000</a:t>
                      </a:r>
                      <a:endParaRPr lang="en-US" sz="1600" dirty="0"/>
                    </a:p>
                  </a:txBody>
                  <a:tcPr/>
                </a:tc>
                <a:tc>
                  <a:txBody>
                    <a:bodyPr/>
                    <a:lstStyle/>
                    <a:p>
                      <a:r>
                        <a:rPr lang="en-US" sz="1600" dirty="0" smtClean="0"/>
                        <a:t>Fundamental</a:t>
                      </a:r>
                      <a:endParaRPr lang="en-US" sz="1600" dirty="0"/>
                    </a:p>
                  </a:txBody>
                  <a:tcPr/>
                </a:tc>
                <a:tc>
                  <a:txBody>
                    <a:bodyPr/>
                    <a:lstStyle/>
                    <a:p>
                      <a:r>
                        <a:rPr lang="en-US" sz="1600" dirty="0" smtClean="0"/>
                        <a:t>QCL</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QCL</a:t>
                      </a:r>
                      <a:r>
                        <a:rPr lang="en-US" sz="1600" baseline="0" dirty="0" smtClean="0"/>
                        <a:t> likely needs &lt;50K</a:t>
                      </a:r>
                      <a:endParaRPr lang="en-US" sz="1600" dirty="0" smtClean="0"/>
                    </a:p>
                  </a:txBody>
                  <a:tcPr/>
                </a:tc>
              </a:tr>
              <a:tr h="370840">
                <a:tc>
                  <a:txBody>
                    <a:bodyPr/>
                    <a:lstStyle/>
                    <a:p>
                      <a:pPr algn="ctr"/>
                      <a:r>
                        <a:rPr lang="en-US" sz="1600" dirty="0" smtClean="0"/>
                        <a:t>3</a:t>
                      </a:r>
                      <a:endParaRPr lang="en-US" sz="1600" dirty="0"/>
                    </a:p>
                  </a:txBody>
                  <a:tcPr/>
                </a:tc>
                <a:tc>
                  <a:txBody>
                    <a:bodyPr/>
                    <a:lstStyle/>
                    <a:p>
                      <a:pPr algn="ctr"/>
                      <a:r>
                        <a:rPr lang="en-US" sz="1600" dirty="0" smtClean="0"/>
                        <a:t>1.9</a:t>
                      </a:r>
                      <a:endParaRPr lang="en-US" sz="1600" dirty="0"/>
                    </a:p>
                  </a:txBody>
                  <a:tcPr/>
                </a:tc>
                <a:tc>
                  <a:txBody>
                    <a:bodyPr/>
                    <a:lstStyle/>
                    <a:p>
                      <a:pPr algn="ctr"/>
                      <a:r>
                        <a:rPr lang="en-US" sz="1600" dirty="0" smtClean="0"/>
                        <a:t>5,000</a:t>
                      </a:r>
                      <a:endParaRPr lang="en-US" sz="1600" dirty="0"/>
                    </a:p>
                  </a:txBody>
                  <a:tcPr/>
                </a:tc>
                <a:tc>
                  <a:txBody>
                    <a:bodyPr/>
                    <a:lstStyle/>
                    <a:p>
                      <a:r>
                        <a:rPr lang="en-US" sz="1600" dirty="0" smtClean="0"/>
                        <a:t>4</a:t>
                      </a:r>
                      <a:r>
                        <a:rPr lang="en-US" sz="1600" baseline="30000" dirty="0" smtClean="0"/>
                        <a:t>th</a:t>
                      </a:r>
                      <a:r>
                        <a:rPr lang="en-US" sz="1600" dirty="0" smtClean="0"/>
                        <a:t> Harmonic</a:t>
                      </a:r>
                      <a:endParaRPr lang="en-US" sz="1600" dirty="0"/>
                    </a:p>
                  </a:txBody>
                  <a:tcPr/>
                </a:tc>
                <a:tc>
                  <a:txBody>
                    <a:bodyPr/>
                    <a:lstStyle/>
                    <a:p>
                      <a:r>
                        <a:rPr lang="en-US" sz="1600" dirty="0" smtClean="0"/>
                        <a:t>Harmonic</a:t>
                      </a:r>
                      <a:endParaRPr lang="en-US" sz="1600" dirty="0"/>
                    </a:p>
                  </a:txBody>
                  <a:tcPr/>
                </a:tc>
                <a:tc>
                  <a:txBody>
                    <a:bodyPr/>
                    <a:lstStyle/>
                    <a:p>
                      <a:r>
                        <a:rPr lang="en-US" sz="1600" dirty="0" smtClean="0"/>
                        <a:t>Performance &amp; LO</a:t>
                      </a:r>
                      <a:endParaRPr lang="en-US" sz="1600" dirty="0"/>
                    </a:p>
                  </a:txBody>
                  <a:tcPr/>
                </a:tc>
              </a:tr>
              <a:tr h="370840">
                <a:tc>
                  <a:txBody>
                    <a:bodyPr/>
                    <a:lstStyle/>
                    <a:p>
                      <a:pPr algn="ctr"/>
                      <a:r>
                        <a:rPr lang="en-US" sz="1600" dirty="0" smtClean="0"/>
                        <a:t>4</a:t>
                      </a:r>
                      <a:endParaRPr lang="en-US" sz="1600" dirty="0"/>
                    </a:p>
                  </a:txBody>
                  <a:tcPr/>
                </a:tc>
                <a:tc>
                  <a:txBody>
                    <a:bodyPr/>
                    <a:lstStyle/>
                    <a:p>
                      <a:pPr algn="ctr"/>
                      <a:r>
                        <a:rPr lang="en-US" sz="1600" dirty="0" smtClean="0"/>
                        <a:t>0.8</a:t>
                      </a:r>
                      <a:endParaRPr lang="en-US" sz="1600" dirty="0"/>
                    </a:p>
                  </a:txBody>
                  <a:tcPr/>
                </a:tc>
                <a:tc>
                  <a:txBody>
                    <a:bodyPr/>
                    <a:lstStyle/>
                    <a:p>
                      <a:pPr algn="ctr"/>
                      <a:r>
                        <a:rPr lang="en-US" sz="1600" dirty="0" smtClean="0"/>
                        <a:t>1,500</a:t>
                      </a:r>
                      <a:endParaRPr lang="en-US" sz="1600" dirty="0"/>
                    </a:p>
                  </a:txBody>
                  <a:tcPr/>
                </a:tc>
                <a:tc>
                  <a:txBody>
                    <a:bodyPr/>
                    <a:lstStyle/>
                    <a:p>
                      <a:r>
                        <a:rPr lang="en-US" sz="1600" dirty="0" smtClean="0"/>
                        <a:t>Sub-harmonic</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Harmonic</a:t>
                      </a:r>
                    </a:p>
                  </a:txBody>
                  <a:tcPr/>
                </a:tc>
                <a:tc>
                  <a:txBody>
                    <a:bodyPr/>
                    <a:lstStyle/>
                    <a:p>
                      <a:r>
                        <a:rPr lang="en-US" sz="1600" dirty="0" smtClean="0"/>
                        <a:t>OK</a:t>
                      </a:r>
                      <a:endParaRPr lang="en-US" sz="1600" dirty="0"/>
                    </a:p>
                  </a:txBody>
                  <a:tcPr/>
                </a:tc>
              </a:tr>
              <a:tr h="370840">
                <a:tc>
                  <a:txBody>
                    <a:bodyPr/>
                    <a:lstStyle/>
                    <a:p>
                      <a:pPr algn="ctr"/>
                      <a:r>
                        <a:rPr lang="en-US" sz="1600" dirty="0" smtClean="0"/>
                        <a:t>5</a:t>
                      </a:r>
                      <a:endParaRPr lang="en-US" sz="1600" dirty="0"/>
                    </a:p>
                  </a:txBody>
                  <a:tcPr/>
                </a:tc>
                <a:tc>
                  <a:txBody>
                    <a:bodyPr/>
                    <a:lstStyle/>
                    <a:p>
                      <a:pPr algn="ctr"/>
                      <a:r>
                        <a:rPr lang="en-US" sz="1600" dirty="0" smtClean="0"/>
                        <a:t>0.4</a:t>
                      </a:r>
                      <a:endParaRPr lang="en-US" sz="1600" dirty="0"/>
                    </a:p>
                  </a:txBody>
                  <a:tcPr/>
                </a:tc>
                <a:tc>
                  <a:txBody>
                    <a:bodyPr/>
                    <a:lstStyle/>
                    <a:p>
                      <a:pPr algn="ctr"/>
                      <a:r>
                        <a:rPr lang="en-US" sz="1600" dirty="0" smtClean="0"/>
                        <a:t>1,000</a:t>
                      </a:r>
                      <a:endParaRPr lang="en-US" sz="1600" dirty="0"/>
                    </a:p>
                  </a:txBody>
                  <a:tcPr/>
                </a:tc>
                <a:tc>
                  <a:txBody>
                    <a:bodyPr/>
                    <a:lstStyle/>
                    <a:p>
                      <a:r>
                        <a:rPr lang="en-US" sz="1600" dirty="0" smtClean="0"/>
                        <a:t>Sub-Harmonic</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Harmonic</a:t>
                      </a:r>
                    </a:p>
                  </a:txBody>
                  <a:tcPr/>
                </a:tc>
                <a:tc>
                  <a:txBody>
                    <a:bodyPr/>
                    <a:lstStyle/>
                    <a:p>
                      <a:r>
                        <a:rPr lang="en-US" sz="1600" baseline="0" dirty="0" smtClean="0"/>
                        <a:t>OK</a:t>
                      </a:r>
                      <a:endParaRPr lang="en-US" sz="1600" dirty="0"/>
                    </a:p>
                  </a:txBody>
                  <a:tcPr/>
                </a:tc>
              </a:tr>
            </a:tbl>
          </a:graphicData>
        </a:graphic>
      </p:graphicFrame>
      <p:sp>
        <p:nvSpPr>
          <p:cNvPr id="7" name="Rounded Rectangle 6"/>
          <p:cNvSpPr/>
          <p:nvPr/>
        </p:nvSpPr>
        <p:spPr>
          <a:xfrm>
            <a:off x="584200" y="3949700"/>
            <a:ext cx="7950200" cy="901700"/>
          </a:xfrm>
          <a:prstGeom prst="roundRect">
            <a:avLst/>
          </a:prstGeom>
          <a:solidFill>
            <a:srgbClr val="FFFF00">
              <a:alpha val="32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84200" y="5003800"/>
            <a:ext cx="7865661" cy="673100"/>
          </a:xfrm>
          <a:prstGeom prst="roundRect">
            <a:avLst/>
          </a:prstGeom>
          <a:solidFill>
            <a:schemeClr val="tx2">
              <a:lumMod val="60000"/>
              <a:lumOff val="40000"/>
              <a:alpha val="2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20493827">
            <a:off x="3778654" y="4165014"/>
            <a:ext cx="1437712" cy="468443"/>
          </a:xfrm>
          <a:prstGeom prst="rect">
            <a:avLst/>
          </a:prstGeom>
          <a:noFill/>
        </p:spPr>
        <p:txBody>
          <a:bodyPr wrap="square" rtlCol="0">
            <a:spAutoFit/>
          </a:bodyPr>
          <a:lstStyle/>
          <a:p>
            <a:r>
              <a:rPr lang="en-US" sz="2400" b="1" dirty="0" smtClean="0">
                <a:solidFill>
                  <a:srgbClr val="000000"/>
                </a:solidFill>
                <a:latin typeface="Chalkboard"/>
                <a:cs typeface="Chalkboard"/>
              </a:rPr>
              <a:t>Europe</a:t>
            </a:r>
            <a:endParaRPr lang="en-US" sz="2400" b="1" dirty="0">
              <a:solidFill>
                <a:srgbClr val="000000"/>
              </a:solidFill>
              <a:latin typeface="Chalkboard"/>
              <a:cs typeface="Chalkboard"/>
            </a:endParaRPr>
          </a:p>
        </p:txBody>
      </p:sp>
      <p:sp>
        <p:nvSpPr>
          <p:cNvPr id="10" name="TextBox 9"/>
          <p:cNvSpPr txBox="1"/>
          <p:nvPr/>
        </p:nvSpPr>
        <p:spPr>
          <a:xfrm rot="19677705">
            <a:off x="3711843" y="4964264"/>
            <a:ext cx="1069524" cy="523220"/>
          </a:xfrm>
          <a:prstGeom prst="rect">
            <a:avLst/>
          </a:prstGeom>
          <a:noFill/>
          <a:ln>
            <a:noFill/>
          </a:ln>
        </p:spPr>
        <p:txBody>
          <a:bodyPr wrap="none" rtlCol="0">
            <a:spAutoFit/>
          </a:bodyPr>
          <a:lstStyle/>
          <a:p>
            <a:r>
              <a:rPr lang="en-US" sz="2800" b="1" dirty="0" smtClean="0">
                <a:solidFill>
                  <a:srgbClr val="0000FF"/>
                </a:solidFill>
                <a:latin typeface="Chalkboard"/>
                <a:cs typeface="Chalkboard"/>
              </a:rPr>
              <a:t>china</a:t>
            </a:r>
            <a:endParaRPr lang="en-US" sz="2800" b="1" dirty="0">
              <a:solidFill>
                <a:srgbClr val="0000FF"/>
              </a:solidFill>
              <a:latin typeface="Chalkboard"/>
              <a:cs typeface="Chalkboard"/>
            </a:endParaRPr>
          </a:p>
        </p:txBody>
      </p:sp>
      <p:sp>
        <p:nvSpPr>
          <p:cNvPr id="6" name="TextBox 5"/>
          <p:cNvSpPr txBox="1"/>
          <p:nvPr/>
        </p:nvSpPr>
        <p:spPr>
          <a:xfrm>
            <a:off x="584200" y="5840452"/>
            <a:ext cx="6032421" cy="369332"/>
          </a:xfrm>
          <a:prstGeom prst="rect">
            <a:avLst/>
          </a:prstGeom>
          <a:noFill/>
        </p:spPr>
        <p:txBody>
          <a:bodyPr wrap="none" rtlCol="0">
            <a:spAutoFit/>
          </a:bodyPr>
          <a:lstStyle/>
          <a:p>
            <a:r>
              <a:rPr lang="en-US" dirty="0" smtClean="0">
                <a:solidFill>
                  <a:srgbClr val="FFFF00"/>
                </a:solidFill>
                <a:latin typeface="Chalkboard"/>
                <a:cs typeface="Chalkboard"/>
              </a:rPr>
              <a:t>Power requirement: 65-70 W, effort to bring this lower</a:t>
            </a:r>
            <a:endParaRPr lang="en-US" dirty="0">
              <a:solidFill>
                <a:srgbClr val="FFFF00"/>
              </a:solidFill>
              <a:latin typeface="Chalkboard"/>
              <a:cs typeface="Chalkboard"/>
            </a:endParaRPr>
          </a:p>
        </p:txBody>
      </p:sp>
    </p:spTree>
    <p:extLst>
      <p:ext uri="{BB962C8B-B14F-4D97-AF65-F5344CB8AC3E}">
        <p14:creationId xmlns:p14="http://schemas.microsoft.com/office/powerpoint/2010/main" val="3534203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pic>
        <p:nvPicPr>
          <p:cNvPr id="3" name="Picture 2"/>
          <p:cNvPicPr>
            <a:picLocks noChangeAspect="1"/>
          </p:cNvPicPr>
          <p:nvPr/>
        </p:nvPicPr>
        <p:blipFill>
          <a:blip r:embed="rId3"/>
          <a:stretch>
            <a:fillRect/>
          </a:stretch>
        </p:blipFill>
        <p:spPr>
          <a:xfrm>
            <a:off x="0" y="381744"/>
            <a:ext cx="5009131" cy="3756848"/>
          </a:xfrm>
          <a:prstGeom prst="rect">
            <a:avLst/>
          </a:prstGeom>
        </p:spPr>
      </p:pic>
      <p:sp>
        <p:nvSpPr>
          <p:cNvPr id="4" name="TextBox 3"/>
          <p:cNvSpPr txBox="1"/>
          <p:nvPr/>
        </p:nvSpPr>
        <p:spPr>
          <a:xfrm>
            <a:off x="5283200" y="656798"/>
            <a:ext cx="3642255" cy="1200328"/>
          </a:xfrm>
          <a:prstGeom prst="rect">
            <a:avLst/>
          </a:prstGeom>
          <a:noFill/>
        </p:spPr>
        <p:txBody>
          <a:bodyPr wrap="square" rtlCol="0">
            <a:spAutoFit/>
          </a:bodyPr>
          <a:lstStyle/>
          <a:p>
            <a:r>
              <a:rPr lang="en-US" sz="2400" dirty="0" smtClean="0">
                <a:solidFill>
                  <a:srgbClr val="FFFF00"/>
                </a:solidFill>
                <a:latin typeface="Chalkboard"/>
                <a:cs typeface="Chalkboard"/>
              </a:rPr>
              <a:t>QCL FIR Laser device developed at Leeds University</a:t>
            </a:r>
            <a:endParaRPr lang="en-US" sz="2400" dirty="0">
              <a:solidFill>
                <a:srgbClr val="FFFF00"/>
              </a:solidFill>
              <a:latin typeface="Chalkboard"/>
              <a:cs typeface="Chalkboard"/>
            </a:endParaRPr>
          </a:p>
        </p:txBody>
      </p:sp>
      <p:pic>
        <p:nvPicPr>
          <p:cNvPr id="5" name="Picture 4"/>
          <p:cNvPicPr>
            <a:picLocks noChangeAspect="1"/>
          </p:cNvPicPr>
          <p:nvPr/>
        </p:nvPicPr>
        <p:blipFill>
          <a:blip r:embed="rId4"/>
          <a:stretch>
            <a:fillRect/>
          </a:stretch>
        </p:blipFill>
        <p:spPr>
          <a:xfrm>
            <a:off x="5283200" y="3096448"/>
            <a:ext cx="3454400" cy="2589490"/>
          </a:xfrm>
          <a:prstGeom prst="rect">
            <a:avLst/>
          </a:prstGeom>
        </p:spPr>
      </p:pic>
      <p:sp>
        <p:nvSpPr>
          <p:cNvPr id="6" name="TextBox 5"/>
          <p:cNvSpPr txBox="1"/>
          <p:nvPr/>
        </p:nvSpPr>
        <p:spPr>
          <a:xfrm>
            <a:off x="469062" y="4138592"/>
            <a:ext cx="4802946" cy="954107"/>
          </a:xfrm>
          <a:prstGeom prst="rect">
            <a:avLst/>
          </a:prstGeom>
          <a:noFill/>
        </p:spPr>
        <p:txBody>
          <a:bodyPr wrap="none" rtlCol="0">
            <a:spAutoFit/>
          </a:bodyPr>
          <a:lstStyle/>
          <a:p>
            <a:r>
              <a:rPr lang="en-US" sz="2800" dirty="0" smtClean="0">
                <a:solidFill>
                  <a:srgbClr val="FFFF00"/>
                </a:solidFill>
                <a:latin typeface="Chalkboard"/>
                <a:cs typeface="Chalkboard"/>
              </a:rPr>
              <a:t>Planar </a:t>
            </a:r>
            <a:r>
              <a:rPr lang="en-US" sz="2800" dirty="0" err="1" smtClean="0">
                <a:solidFill>
                  <a:srgbClr val="FFFF00"/>
                </a:solidFill>
                <a:latin typeface="Chalkboard"/>
                <a:cs typeface="Chalkboard"/>
              </a:rPr>
              <a:t>Schottky</a:t>
            </a:r>
            <a:r>
              <a:rPr lang="en-US" sz="2800" dirty="0" smtClean="0">
                <a:solidFill>
                  <a:srgbClr val="FFFF00"/>
                </a:solidFill>
                <a:latin typeface="Chalkboard"/>
                <a:cs typeface="Chalkboard"/>
              </a:rPr>
              <a:t> mixer diode</a:t>
            </a:r>
          </a:p>
          <a:p>
            <a:r>
              <a:rPr lang="en-US" sz="2800" dirty="0" smtClean="0">
                <a:solidFill>
                  <a:srgbClr val="FFFF00"/>
                </a:solidFill>
                <a:latin typeface="Chalkboard"/>
                <a:cs typeface="Chalkboard"/>
              </a:rPr>
              <a:t>developed at RAL-Space</a:t>
            </a:r>
            <a:endParaRPr lang="en-US" sz="2800" dirty="0">
              <a:solidFill>
                <a:srgbClr val="FFFF00"/>
              </a:solidFill>
              <a:latin typeface="Chalkboard"/>
              <a:cs typeface="Chalkboard"/>
            </a:endParaRPr>
          </a:p>
        </p:txBody>
      </p:sp>
      <p:sp>
        <p:nvSpPr>
          <p:cNvPr id="7" name="TextBox 6"/>
          <p:cNvSpPr txBox="1"/>
          <p:nvPr/>
        </p:nvSpPr>
        <p:spPr>
          <a:xfrm>
            <a:off x="0" y="5710019"/>
            <a:ext cx="9144000" cy="646331"/>
          </a:xfrm>
          <a:prstGeom prst="rect">
            <a:avLst/>
          </a:prstGeom>
          <a:noFill/>
        </p:spPr>
        <p:txBody>
          <a:bodyPr wrap="square" rtlCol="0">
            <a:spAutoFit/>
          </a:bodyPr>
          <a:lstStyle/>
          <a:p>
            <a:endParaRPr lang="en-US" smtClean="0">
              <a:solidFill>
                <a:srgbClr val="FFFF00"/>
              </a:solidFill>
              <a:latin typeface="Chalkboard"/>
              <a:cs typeface="Chalkboard"/>
            </a:endParaRPr>
          </a:p>
          <a:p>
            <a:r>
              <a:rPr lang="en-US" smtClean="0">
                <a:solidFill>
                  <a:srgbClr val="FFFF00"/>
                </a:solidFill>
                <a:latin typeface="Chalkboard"/>
                <a:cs typeface="Chalkboard"/>
              </a:rPr>
              <a:t>Exploring </a:t>
            </a:r>
            <a:r>
              <a:rPr lang="en-US" dirty="0" smtClean="0">
                <a:solidFill>
                  <a:srgbClr val="FFFF00"/>
                </a:solidFill>
                <a:latin typeface="Chalkboard"/>
                <a:cs typeface="Chalkboard"/>
              </a:rPr>
              <a:t>alternatives in collaboration with Purple Mountain Observatory colleagues</a:t>
            </a:r>
            <a:endParaRPr lang="en-US" dirty="0">
              <a:solidFill>
                <a:srgbClr val="FFFF00"/>
              </a:solidFill>
              <a:latin typeface="Chalkboard"/>
              <a:cs typeface="Chalkboard"/>
            </a:endParaRPr>
          </a:p>
        </p:txBody>
      </p:sp>
    </p:spTree>
    <p:extLst>
      <p:ext uri="{BB962C8B-B14F-4D97-AF65-F5344CB8AC3E}">
        <p14:creationId xmlns:p14="http://schemas.microsoft.com/office/powerpoint/2010/main" val="305358933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5680" y="754527"/>
            <a:ext cx="5944512" cy="405752"/>
          </a:xfrm>
        </p:spPr>
        <p:txBody>
          <a:bodyPr wrap="square" anchor="b" anchorCtr="0">
            <a:spAutoFit/>
          </a:bodyPr>
          <a:lstStyle>
            <a:defPPr lvl="0">
              <a:buClr>
                <a:srgbClr val="FFFFFF"/>
              </a:buClr>
              <a:buSzPct val="100000"/>
              <a:buFont typeface="Arial" pitchFamily="34"/>
              <a:buNone/>
            </a:defPPr>
            <a:lvl1pPr lvl="0">
              <a:buClr>
                <a:srgbClr val="FFFFFF"/>
              </a:buClr>
              <a:buSzPct val="100000"/>
              <a:buFont typeface="Arial" pitchFamily="34"/>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dirty="0" smtClean="0"/>
              <a:t>Initial work (RAL/Leeds)</a:t>
            </a:r>
            <a:endParaRPr lang="en-GB" dirty="0"/>
          </a:p>
        </p:txBody>
      </p:sp>
      <p:pic>
        <p:nvPicPr>
          <p:cNvPr id="4" name="Picture 3" descr="QCL mounted in Cavity with top Au bon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80" y="1829296"/>
            <a:ext cx="4668011" cy="3501008"/>
          </a:xfrm>
          <a:prstGeom prst="rect">
            <a:avLst/>
          </a:prstGeom>
        </p:spPr>
      </p:pic>
      <p:sp>
        <p:nvSpPr>
          <p:cNvPr id="11" name="Rectangle 10"/>
          <p:cNvSpPr/>
          <p:nvPr/>
        </p:nvSpPr>
        <p:spPr>
          <a:xfrm>
            <a:off x="0" y="5330304"/>
            <a:ext cx="5184576" cy="1015663"/>
          </a:xfrm>
          <a:prstGeom prst="rect">
            <a:avLst/>
          </a:prstGeom>
        </p:spPr>
        <p:txBody>
          <a:bodyPr wrap="square">
            <a:spAutoFit/>
          </a:bodyPr>
          <a:lstStyle/>
          <a:p>
            <a:pPr>
              <a:buNone/>
            </a:pPr>
            <a:r>
              <a:rPr lang="en-GB" sz="2000" dirty="0" smtClean="0">
                <a:solidFill>
                  <a:srgbClr val="FFFF00"/>
                </a:solidFill>
                <a:latin typeface="Arial"/>
                <a:cs typeface="Arial"/>
              </a:rPr>
              <a:t>•  Complete block currently being fabricated, and was tested in August 2014</a:t>
            </a:r>
            <a:r>
              <a:rPr lang="en-GB" sz="2000" dirty="0" smtClean="0">
                <a:solidFill>
                  <a:srgbClr val="FFFF00"/>
                </a:solidFill>
                <a:latin typeface="Arial"/>
                <a:cs typeface="Arial"/>
              </a:rPr>
              <a:t>.</a:t>
            </a:r>
          </a:p>
          <a:p>
            <a:pPr marL="342900" indent="-342900">
              <a:buFont typeface="Arial"/>
              <a:buChar char="•"/>
            </a:pPr>
            <a:r>
              <a:rPr lang="en-GB" sz="2000" dirty="0" smtClean="0">
                <a:solidFill>
                  <a:srgbClr val="FFFF00"/>
                </a:solidFill>
                <a:latin typeface="Arial"/>
                <a:cs typeface="Arial"/>
              </a:rPr>
              <a:t>Funded by NERC</a:t>
            </a:r>
            <a:endParaRPr lang="en-GB" sz="2000" dirty="0">
              <a:solidFill>
                <a:srgbClr val="FFFF00"/>
              </a:solidFill>
              <a:latin typeface="Arial"/>
              <a:cs typeface="Arial"/>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5580112" y="4365104"/>
            <a:ext cx="3096344" cy="2016224"/>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5508104" y="1700808"/>
            <a:ext cx="3096344" cy="2160240"/>
          </a:xfrm>
          <a:prstGeom prst="rect">
            <a:avLst/>
          </a:prstGeom>
        </p:spPr>
      </p:pic>
      <p:sp>
        <p:nvSpPr>
          <p:cNvPr id="3" name="TextBox 2"/>
          <p:cNvSpPr txBox="1"/>
          <p:nvPr/>
        </p:nvSpPr>
        <p:spPr>
          <a:xfrm>
            <a:off x="596900" y="1003300"/>
            <a:ext cx="5797991" cy="523220"/>
          </a:xfrm>
          <a:prstGeom prst="rect">
            <a:avLst/>
          </a:prstGeom>
          <a:noFill/>
        </p:spPr>
        <p:txBody>
          <a:bodyPr wrap="none" rtlCol="0">
            <a:spAutoFit/>
          </a:bodyPr>
          <a:lstStyle/>
          <a:p>
            <a:r>
              <a:rPr lang="en-US" sz="2800" dirty="0" smtClean="0">
                <a:solidFill>
                  <a:srgbClr val="FFFF00"/>
                </a:solidFill>
                <a:latin typeface="Chalkboard"/>
                <a:cs typeface="Chalkboard"/>
              </a:rPr>
              <a:t>Work on 4.7 THz QCL (RAL/Leeds)</a:t>
            </a:r>
            <a:endParaRPr lang="en-US" sz="2800" dirty="0">
              <a:solidFill>
                <a:srgbClr val="FFFF00"/>
              </a:solidFill>
              <a:latin typeface="Chalkboard"/>
              <a:cs typeface="Chalkboard"/>
            </a:endParaRPr>
          </a:p>
        </p:txBody>
      </p:sp>
    </p:spTree>
    <p:extLst>
      <p:ext uri="{BB962C8B-B14F-4D97-AF65-F5344CB8AC3E}">
        <p14:creationId xmlns:p14="http://schemas.microsoft.com/office/powerpoint/2010/main" val="110576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5" name="TextBox 4"/>
          <p:cNvSpPr txBox="1"/>
          <p:nvPr/>
        </p:nvSpPr>
        <p:spPr>
          <a:xfrm>
            <a:off x="2781300" y="571500"/>
            <a:ext cx="3020937" cy="584776"/>
          </a:xfrm>
          <a:prstGeom prst="rect">
            <a:avLst/>
          </a:prstGeom>
          <a:noFill/>
        </p:spPr>
        <p:txBody>
          <a:bodyPr wrap="none" rtlCol="0">
            <a:spAutoFit/>
          </a:bodyPr>
          <a:lstStyle/>
          <a:p>
            <a:r>
              <a:rPr lang="en-US" sz="3200" dirty="0" smtClean="0">
                <a:solidFill>
                  <a:srgbClr val="FFFF00"/>
                </a:solidFill>
                <a:latin typeface="Chalkboard"/>
                <a:cs typeface="Chalkboard"/>
              </a:rPr>
              <a:t>Work-Packages </a:t>
            </a:r>
            <a:endParaRPr lang="en-US" sz="3200" dirty="0">
              <a:solidFill>
                <a:srgbClr val="FFFF00"/>
              </a:solidFill>
              <a:latin typeface="Chalkboard"/>
              <a:cs typeface="Chalkboard"/>
            </a:endParaRPr>
          </a:p>
        </p:txBody>
      </p:sp>
      <p:sp>
        <p:nvSpPr>
          <p:cNvPr id="7" name="TextBox 6"/>
          <p:cNvSpPr txBox="1"/>
          <p:nvPr/>
        </p:nvSpPr>
        <p:spPr>
          <a:xfrm>
            <a:off x="165100" y="1181676"/>
            <a:ext cx="8547100" cy="4893647"/>
          </a:xfrm>
          <a:prstGeom prst="rect">
            <a:avLst/>
          </a:prstGeom>
          <a:noFill/>
        </p:spPr>
        <p:txBody>
          <a:bodyPr wrap="square" rtlCol="0">
            <a:spAutoFit/>
          </a:bodyPr>
          <a:lstStyle/>
          <a:p>
            <a:r>
              <a:rPr lang="en-US" sz="2400" dirty="0" smtClean="0">
                <a:solidFill>
                  <a:srgbClr val="FFFF00"/>
                </a:solidFill>
                <a:latin typeface="Chalkboard"/>
                <a:cs typeface="Chalkboard"/>
              </a:rPr>
              <a:t>Europe (RAL):                  configuration of payload (joint)</a:t>
            </a:r>
          </a:p>
          <a:p>
            <a:r>
              <a:rPr lang="en-US" sz="2400" dirty="0" smtClean="0">
                <a:solidFill>
                  <a:srgbClr val="FFFF00"/>
                </a:solidFill>
                <a:latin typeface="Chalkboard"/>
                <a:cs typeface="Chalkboard"/>
              </a:rPr>
              <a:t>         (RAL/</a:t>
            </a:r>
            <a:r>
              <a:rPr lang="en-US" sz="2400" dirty="0" err="1" smtClean="0">
                <a:solidFill>
                  <a:srgbClr val="FFFF00"/>
                </a:solidFill>
                <a:latin typeface="Chalkboard"/>
                <a:cs typeface="Chalkboard"/>
              </a:rPr>
              <a:t>Obs</a:t>
            </a:r>
            <a:r>
              <a:rPr lang="en-US" sz="2400" dirty="0" smtClean="0">
                <a:solidFill>
                  <a:srgbClr val="FFFF00"/>
                </a:solidFill>
                <a:latin typeface="Chalkboard"/>
                <a:cs typeface="Chalkboard"/>
              </a:rPr>
              <a:t> Paris):      high frequency (THz) bands</a:t>
            </a:r>
          </a:p>
          <a:p>
            <a:r>
              <a:rPr lang="en-US" sz="2400" dirty="0">
                <a:solidFill>
                  <a:srgbClr val="FFFF00"/>
                </a:solidFill>
                <a:latin typeface="Chalkboard"/>
                <a:cs typeface="Chalkboard"/>
              </a:rPr>
              <a:t> </a:t>
            </a:r>
            <a:r>
              <a:rPr lang="en-US" sz="2400" dirty="0" smtClean="0">
                <a:solidFill>
                  <a:srgbClr val="FFFF00"/>
                </a:solidFill>
                <a:latin typeface="Chalkboard"/>
                <a:cs typeface="Chalkboard"/>
              </a:rPr>
              <a:t>        (Leeds)    :             QCLs</a:t>
            </a:r>
          </a:p>
          <a:p>
            <a:endParaRPr lang="en-US" sz="2400" dirty="0">
              <a:solidFill>
                <a:srgbClr val="FFFF00"/>
              </a:solidFill>
              <a:latin typeface="Chalkboard"/>
              <a:cs typeface="Chalkboard"/>
            </a:endParaRPr>
          </a:p>
          <a:p>
            <a:endParaRPr lang="en-US" sz="2400" dirty="0" smtClean="0">
              <a:solidFill>
                <a:srgbClr val="FFFF00"/>
              </a:solidFill>
              <a:latin typeface="Chalkboard"/>
              <a:cs typeface="Chalkboard"/>
            </a:endParaRPr>
          </a:p>
          <a:p>
            <a:r>
              <a:rPr lang="en-US" sz="2400" dirty="0" smtClean="0">
                <a:solidFill>
                  <a:srgbClr val="FFFF00"/>
                </a:solidFill>
                <a:latin typeface="Chalkboard"/>
                <a:cs typeface="Chalkboard"/>
              </a:rPr>
              <a:t>China (PMO):                    configuration of payload (joint)</a:t>
            </a:r>
          </a:p>
          <a:p>
            <a:r>
              <a:rPr lang="en-US" sz="2400" dirty="0">
                <a:solidFill>
                  <a:srgbClr val="FFFF00"/>
                </a:solidFill>
                <a:latin typeface="Chalkboard"/>
                <a:cs typeface="Chalkboard"/>
              </a:rPr>
              <a:t> </a:t>
            </a:r>
            <a:r>
              <a:rPr lang="en-US" sz="2400" dirty="0" smtClean="0">
                <a:solidFill>
                  <a:srgbClr val="FFFF00"/>
                </a:solidFill>
                <a:latin typeface="Chalkboard"/>
                <a:cs typeface="Chalkboard"/>
              </a:rPr>
              <a:t>                                  low frequency (GHz) bands</a:t>
            </a:r>
          </a:p>
          <a:p>
            <a:endParaRPr lang="en-US" sz="2400" dirty="0">
              <a:solidFill>
                <a:srgbClr val="FFFF00"/>
              </a:solidFill>
              <a:latin typeface="Chalkboard"/>
              <a:cs typeface="Chalkboard"/>
            </a:endParaRPr>
          </a:p>
          <a:p>
            <a:r>
              <a:rPr lang="en-US" sz="2400" dirty="0" smtClean="0">
                <a:solidFill>
                  <a:srgbClr val="FFFF00"/>
                </a:solidFill>
                <a:latin typeface="Chalkboard"/>
                <a:cs typeface="Chalkboard"/>
              </a:rPr>
              <a:t>Europe (SSTL):                   bus</a:t>
            </a:r>
          </a:p>
          <a:p>
            <a:endParaRPr lang="en-US" sz="2400" dirty="0">
              <a:solidFill>
                <a:srgbClr val="FFFF00"/>
              </a:solidFill>
              <a:latin typeface="Chalkboard"/>
              <a:cs typeface="Chalkboard"/>
            </a:endParaRPr>
          </a:p>
          <a:p>
            <a:r>
              <a:rPr lang="en-US" sz="2400" dirty="0" smtClean="0">
                <a:solidFill>
                  <a:srgbClr val="FFFF00"/>
                </a:solidFill>
                <a:latin typeface="Chalkboard"/>
                <a:cs typeface="Chalkboard"/>
              </a:rPr>
              <a:t>Europe/China:                   launcher (under investigation)                           </a:t>
            </a:r>
          </a:p>
          <a:p>
            <a:r>
              <a:rPr lang="en-US" sz="2400" dirty="0" smtClean="0">
                <a:solidFill>
                  <a:srgbClr val="FFFF00"/>
                </a:solidFill>
                <a:latin typeface="Chalkboard"/>
                <a:cs typeface="Chalkboard"/>
              </a:rPr>
              <a:t>                         </a:t>
            </a:r>
          </a:p>
          <a:p>
            <a:r>
              <a:rPr lang="en-US" sz="2400" dirty="0" smtClean="0">
                <a:solidFill>
                  <a:srgbClr val="FFFF00"/>
                </a:solidFill>
                <a:latin typeface="Chalkboard"/>
                <a:cs typeface="Chalkboard"/>
              </a:rPr>
              <a:t>Opportunities for industry/other companies (e.g. </a:t>
            </a:r>
            <a:r>
              <a:rPr lang="en-US" sz="2400" dirty="0" err="1" smtClean="0">
                <a:solidFill>
                  <a:srgbClr val="FFFF00"/>
                </a:solidFill>
                <a:latin typeface="Chalkboard"/>
                <a:cs typeface="Chalkboard"/>
              </a:rPr>
              <a:t>Teratech</a:t>
            </a:r>
            <a:r>
              <a:rPr lang="en-US" sz="2400" dirty="0" smtClean="0">
                <a:solidFill>
                  <a:srgbClr val="FFFF00"/>
                </a:solidFill>
                <a:latin typeface="Chalkboard"/>
                <a:cs typeface="Chalkboard"/>
              </a:rPr>
              <a:t>)</a:t>
            </a:r>
            <a:endParaRPr lang="en-US" sz="2400" dirty="0">
              <a:solidFill>
                <a:srgbClr val="FFFF00"/>
              </a:solidFill>
              <a:latin typeface="Chalkboard"/>
              <a:cs typeface="Chalkboard"/>
            </a:endParaRPr>
          </a:p>
        </p:txBody>
      </p:sp>
    </p:spTree>
    <p:extLst>
      <p:ext uri="{BB962C8B-B14F-4D97-AF65-F5344CB8AC3E}">
        <p14:creationId xmlns:p14="http://schemas.microsoft.com/office/powerpoint/2010/main" val="3635695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7133" y="346646"/>
            <a:ext cx="8229600" cy="70609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dirty="0" smtClean="0">
                <a:solidFill>
                  <a:srgbClr val="FFFF00"/>
                </a:solidFill>
              </a:rPr>
              <a:t>Examples of platform options – SSTL-150</a:t>
            </a:r>
            <a:endParaRPr lang="en-GB" sz="2800" dirty="0"/>
          </a:p>
        </p:txBody>
      </p:sp>
      <p:sp>
        <p:nvSpPr>
          <p:cNvPr id="4" name="Footer Placeholder 3"/>
          <p:cNvSpPr txBox="1">
            <a:spLocks/>
          </p:cNvSpPr>
          <p:nvPr/>
        </p:nvSpPr>
        <p:spPr>
          <a:xfrm>
            <a:off x="3242733"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black">
                    <a:tint val="75000"/>
                  </a:prstClr>
                </a:solidFill>
              </a:rPr>
              <a:t>FIRSPEX Mission Profile </a:t>
            </a:r>
            <a:endParaRPr lang="en-US" dirty="0">
              <a:solidFill>
                <a:prstClr val="black">
                  <a:tint val="75000"/>
                </a:prstClr>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3046" y="1052736"/>
            <a:ext cx="3801703"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2918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2800" dirty="0" smtClean="0">
                <a:solidFill>
                  <a:srgbClr val="FFFF00"/>
                </a:solidFill>
              </a:rPr>
              <a:t>LOCUS as an example – extended SSTL-150</a:t>
            </a:r>
            <a:endParaRPr lang="en-GB" sz="28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FIRSPEX Mission Profile </a:t>
            </a:r>
            <a:endParaRPr lang="en-US">
              <a:solidFill>
                <a:prstClr val="black">
                  <a:tint val="75000"/>
                </a:prstClr>
              </a:solidFill>
            </a:endParaRPr>
          </a:p>
        </p:txBody>
      </p:sp>
      <p:pic>
        <p:nvPicPr>
          <p:cNvPr id="15" name="Picture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268760"/>
            <a:ext cx="5040560" cy="4680520"/>
          </a:xfrm>
          <a:prstGeom prst="rect">
            <a:avLst/>
          </a:prstGeom>
          <a:solidFill>
            <a:schemeClr val="bg1"/>
          </a:solidFill>
        </p:spPr>
      </p:pic>
      <p:sp>
        <p:nvSpPr>
          <p:cNvPr id="3" name="TextBox 2"/>
          <p:cNvSpPr txBox="1"/>
          <p:nvPr/>
        </p:nvSpPr>
        <p:spPr>
          <a:xfrm>
            <a:off x="255836" y="2297460"/>
            <a:ext cx="3384376" cy="3046988"/>
          </a:xfrm>
          <a:prstGeom prst="rect">
            <a:avLst/>
          </a:prstGeom>
          <a:noFill/>
        </p:spPr>
        <p:txBody>
          <a:bodyPr wrap="square" rtlCol="0">
            <a:spAutoFit/>
          </a:bodyPr>
          <a:lstStyle/>
          <a:p>
            <a:r>
              <a:rPr lang="en-GB" sz="2400" dirty="0" smtClean="0">
                <a:solidFill>
                  <a:srgbClr val="FFFF00"/>
                </a:solidFill>
                <a:latin typeface="Chalkboard"/>
                <a:cs typeface="Chalkboard"/>
              </a:rPr>
              <a:t>50 cm off axis </a:t>
            </a:r>
            <a:r>
              <a:rPr lang="en-GB" sz="2400" dirty="0" err="1" smtClean="0">
                <a:solidFill>
                  <a:srgbClr val="FFFF00"/>
                </a:solidFill>
                <a:latin typeface="Chalkboard"/>
                <a:cs typeface="Chalkboard"/>
              </a:rPr>
              <a:t>Cassegrain</a:t>
            </a:r>
            <a:endParaRPr lang="en-GB" sz="2400" dirty="0" smtClean="0">
              <a:solidFill>
                <a:srgbClr val="FFFF00"/>
              </a:solidFill>
              <a:latin typeface="Chalkboard"/>
              <a:cs typeface="Chalkboard"/>
            </a:endParaRPr>
          </a:p>
          <a:p>
            <a:r>
              <a:rPr lang="en-GB" sz="2400" dirty="0" smtClean="0">
                <a:solidFill>
                  <a:srgbClr val="FFFF00"/>
                </a:solidFill>
                <a:latin typeface="Chalkboard"/>
                <a:cs typeface="Chalkboard"/>
              </a:rPr>
              <a:t>Receiver cooled to &lt;100K</a:t>
            </a:r>
          </a:p>
          <a:p>
            <a:r>
              <a:rPr lang="en-GB" sz="2400" dirty="0" smtClean="0">
                <a:solidFill>
                  <a:srgbClr val="FFFF00"/>
                </a:solidFill>
                <a:latin typeface="Chalkboard"/>
                <a:cs typeface="Chalkboard"/>
              </a:rPr>
              <a:t>Mass ~ 265 kg</a:t>
            </a:r>
          </a:p>
          <a:p>
            <a:r>
              <a:rPr lang="en-GB" sz="2400" dirty="0" smtClean="0">
                <a:solidFill>
                  <a:srgbClr val="FFFF00"/>
                </a:solidFill>
                <a:latin typeface="Chalkboard"/>
                <a:cs typeface="Chalkboard"/>
              </a:rPr>
              <a:t>Payload 50 kg</a:t>
            </a:r>
          </a:p>
          <a:p>
            <a:r>
              <a:rPr lang="en-GB" sz="2400" dirty="0" smtClean="0">
                <a:solidFill>
                  <a:srgbClr val="FFFF00"/>
                </a:solidFill>
                <a:latin typeface="Chalkboard"/>
                <a:cs typeface="Chalkboard"/>
              </a:rPr>
              <a:t>Power ~ 190 W</a:t>
            </a:r>
          </a:p>
          <a:p>
            <a:endParaRPr lang="en-GB" sz="2400" dirty="0">
              <a:solidFill>
                <a:srgbClr val="FFFF00"/>
              </a:solidFill>
              <a:latin typeface="Chalkboard"/>
              <a:cs typeface="Chalkboard"/>
            </a:endParaRPr>
          </a:p>
        </p:txBody>
      </p:sp>
      <p:sp>
        <p:nvSpPr>
          <p:cNvPr id="18" name="Rectangle 17"/>
          <p:cNvSpPr/>
          <p:nvPr/>
        </p:nvSpPr>
        <p:spPr>
          <a:xfrm>
            <a:off x="6948264" y="4243740"/>
            <a:ext cx="1800200" cy="503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4148336" y="4409438"/>
            <a:ext cx="1143744" cy="337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 Box 10"/>
          <p:cNvSpPr txBox="1"/>
          <p:nvPr/>
        </p:nvSpPr>
        <p:spPr>
          <a:xfrm>
            <a:off x="6732240" y="4306036"/>
            <a:ext cx="861814" cy="27209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Calibri"/>
                <a:ea typeface="Calibri"/>
                <a:cs typeface="Times New Roman"/>
              </a:rPr>
              <a:t>© SSTL</a:t>
            </a:r>
          </a:p>
        </p:txBody>
      </p:sp>
    </p:spTree>
    <p:extLst>
      <p:ext uri="{BB962C8B-B14F-4D97-AF65-F5344CB8AC3E}">
        <p14:creationId xmlns:p14="http://schemas.microsoft.com/office/powerpoint/2010/main" val="22247359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316719"/>
            <a:ext cx="3942105" cy="584775"/>
          </a:xfrm>
          <a:prstGeom prst="rect">
            <a:avLst/>
          </a:prstGeom>
          <a:noFill/>
        </p:spPr>
        <p:txBody>
          <a:bodyPr wrap="none" rtlCol="0">
            <a:spAutoFit/>
          </a:bodyPr>
          <a:lstStyle/>
          <a:p>
            <a:pPr defTabSz="457200"/>
            <a:r>
              <a:rPr lang="en-US" sz="3200" dirty="0" smtClean="0">
                <a:solidFill>
                  <a:srgbClr val="FFFF00"/>
                </a:solidFill>
                <a:latin typeface="Chalkboard"/>
                <a:cs typeface="Chalkboard"/>
              </a:rPr>
              <a:t>Alternative approach</a:t>
            </a:r>
            <a:endParaRPr lang="en-US" sz="3200" dirty="0">
              <a:solidFill>
                <a:srgbClr val="FFFF00"/>
              </a:solidFill>
              <a:latin typeface="Chalkboard"/>
              <a:cs typeface="Chalkboard"/>
            </a:endParaRPr>
          </a:p>
        </p:txBody>
      </p:sp>
      <p:sp>
        <p:nvSpPr>
          <p:cNvPr id="3" name="TextBox 2"/>
          <p:cNvSpPr txBox="1"/>
          <p:nvPr/>
        </p:nvSpPr>
        <p:spPr>
          <a:xfrm>
            <a:off x="0" y="948691"/>
            <a:ext cx="265480" cy="738664"/>
          </a:xfrm>
          <a:prstGeom prst="rect">
            <a:avLst/>
          </a:prstGeom>
          <a:noFill/>
        </p:spPr>
        <p:txBody>
          <a:bodyPr wrap="none" rtlCol="0">
            <a:spAutoFit/>
          </a:bodyPr>
          <a:lstStyle/>
          <a:p>
            <a:pPr defTabSz="457200"/>
            <a:endParaRPr lang="en-US" sz="2400" b="1" dirty="0">
              <a:solidFill>
                <a:srgbClr val="000000"/>
              </a:solidFill>
              <a:cs typeface="Times New Roman"/>
            </a:endParaRPr>
          </a:p>
          <a:p>
            <a:pPr marL="285750" indent="-285750" defTabSz="457200">
              <a:buFont typeface="Arial"/>
              <a:buChar char="•"/>
            </a:pPr>
            <a:endParaRPr lang="en-US" dirty="0">
              <a:solidFill>
                <a:srgbClr val="FFFF00"/>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FIRSPEX Mission Profile </a:t>
            </a:r>
            <a:endParaRPr lang="en-US">
              <a:solidFill>
                <a:prstClr val="black">
                  <a:tint val="75000"/>
                </a:prstClr>
              </a:solidFill>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692696"/>
            <a:ext cx="1368151" cy="15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95736" y="913944"/>
            <a:ext cx="6732242" cy="1200329"/>
          </a:xfrm>
          <a:prstGeom prst="rect">
            <a:avLst/>
          </a:prstGeom>
          <a:noFill/>
        </p:spPr>
        <p:txBody>
          <a:bodyPr wrap="square" rtlCol="0">
            <a:spAutoFit/>
          </a:bodyPr>
          <a:lstStyle/>
          <a:p>
            <a:r>
              <a:rPr lang="en-GB" sz="2400" dirty="0" smtClean="0">
                <a:solidFill>
                  <a:srgbClr val="FFFF00"/>
                </a:solidFill>
              </a:rPr>
              <a:t>Start from SSTL concept for CHEOPS </a:t>
            </a:r>
          </a:p>
          <a:p>
            <a:r>
              <a:rPr lang="en-GB" sz="2400" dirty="0" smtClean="0">
                <a:solidFill>
                  <a:srgbClr val="FFFF00"/>
                </a:solidFill>
              </a:rPr>
              <a:t>(35 cm optical telescope)</a:t>
            </a:r>
          </a:p>
          <a:p>
            <a:r>
              <a:rPr lang="en-GB" sz="2400" dirty="0" smtClean="0">
                <a:solidFill>
                  <a:srgbClr val="FFFF00"/>
                </a:solidFill>
              </a:rPr>
              <a:t>Mass (S/</a:t>
            </a:r>
            <a:r>
              <a:rPr lang="en-GB" sz="2400" dirty="0" err="1" smtClean="0">
                <a:solidFill>
                  <a:srgbClr val="FFFF00"/>
                </a:solidFill>
              </a:rPr>
              <a:t>C+payload</a:t>
            </a:r>
            <a:r>
              <a:rPr lang="en-GB" sz="2400" dirty="0" smtClean="0">
                <a:solidFill>
                  <a:srgbClr val="FFFF00"/>
                </a:solidFill>
              </a:rPr>
              <a:t>) ~ 200 kg </a:t>
            </a:r>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600" y="3068960"/>
            <a:ext cx="2314224" cy="1748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197785" y="3652522"/>
            <a:ext cx="432048" cy="11875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2947768"/>
            <a:ext cx="4137921" cy="2554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082152" y="2420888"/>
            <a:ext cx="7378280" cy="738664"/>
          </a:xfrm>
          <a:prstGeom prst="rect">
            <a:avLst/>
          </a:prstGeom>
          <a:noFill/>
        </p:spPr>
        <p:txBody>
          <a:bodyPr wrap="square" rtlCol="0">
            <a:spAutoFit/>
          </a:bodyPr>
          <a:lstStyle/>
          <a:p>
            <a:r>
              <a:rPr lang="en-GB" sz="2400" dirty="0" smtClean="0">
                <a:solidFill>
                  <a:srgbClr val="FFFF00"/>
                </a:solidFill>
              </a:rPr>
              <a:t>Take this “bus” and add 1m fast FIR telescope in tube</a:t>
            </a:r>
          </a:p>
          <a:p>
            <a:endParaRPr lang="en-GB" dirty="0"/>
          </a:p>
        </p:txBody>
      </p:sp>
      <p:sp>
        <p:nvSpPr>
          <p:cNvPr id="18" name="TextBox 17"/>
          <p:cNvSpPr txBox="1"/>
          <p:nvPr/>
        </p:nvSpPr>
        <p:spPr>
          <a:xfrm>
            <a:off x="343652" y="5567389"/>
            <a:ext cx="8615724" cy="1107996"/>
          </a:xfrm>
          <a:prstGeom prst="rect">
            <a:avLst/>
          </a:prstGeom>
          <a:noFill/>
        </p:spPr>
        <p:txBody>
          <a:bodyPr wrap="square" rtlCol="0">
            <a:spAutoFit/>
          </a:bodyPr>
          <a:lstStyle/>
          <a:p>
            <a:pPr algn="ctr"/>
            <a:r>
              <a:rPr lang="en-GB" sz="2400" dirty="0">
                <a:solidFill>
                  <a:srgbClr val="FFFF00"/>
                </a:solidFill>
              </a:rPr>
              <a:t>M</a:t>
            </a:r>
            <a:r>
              <a:rPr lang="en-GB" sz="2400" dirty="0" smtClean="0">
                <a:solidFill>
                  <a:srgbClr val="FFFF00"/>
                </a:solidFill>
              </a:rPr>
              <a:t>ass ~250 kg (S/C + payload) assuming </a:t>
            </a:r>
            <a:r>
              <a:rPr lang="en-GB" sz="2400" dirty="0" err="1" smtClean="0">
                <a:solidFill>
                  <a:srgbClr val="FFFF00"/>
                </a:solidFill>
              </a:rPr>
              <a:t>SiC</a:t>
            </a:r>
            <a:r>
              <a:rPr lang="en-GB" sz="2400" dirty="0" smtClean="0">
                <a:solidFill>
                  <a:srgbClr val="FFFF00"/>
                </a:solidFill>
              </a:rPr>
              <a:t> mirror @25 kg/m</a:t>
            </a:r>
            <a:r>
              <a:rPr lang="en-GB" sz="2400" baseline="30000" dirty="0" smtClean="0">
                <a:solidFill>
                  <a:srgbClr val="FFFF00"/>
                </a:solidFill>
              </a:rPr>
              <a:t>2</a:t>
            </a:r>
            <a:endParaRPr lang="en-GB" sz="2400" dirty="0" smtClean="0">
              <a:solidFill>
                <a:srgbClr val="FFFF00"/>
              </a:solidFill>
            </a:endParaRPr>
          </a:p>
          <a:p>
            <a:pPr algn="ctr"/>
            <a:r>
              <a:rPr lang="en-GB" sz="2400" dirty="0" smtClean="0">
                <a:solidFill>
                  <a:srgbClr val="FFFF00"/>
                </a:solidFill>
              </a:rPr>
              <a:t>Lighter weight CFRP telescope possible?</a:t>
            </a:r>
          </a:p>
          <a:p>
            <a:endParaRPr lang="en-GB" dirty="0"/>
          </a:p>
        </p:txBody>
      </p:sp>
    </p:spTree>
    <p:extLst>
      <p:ext uri="{BB962C8B-B14F-4D97-AF65-F5344CB8AC3E}">
        <p14:creationId xmlns:p14="http://schemas.microsoft.com/office/powerpoint/2010/main" val="39747266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2nd ESA-CAS Workshop </a:t>
            </a:r>
            <a:endParaRPr lang="en-US"/>
          </a:p>
        </p:txBody>
      </p:sp>
      <p:sp>
        <p:nvSpPr>
          <p:cNvPr id="4" name="TextBox 3"/>
          <p:cNvSpPr txBox="1"/>
          <p:nvPr/>
        </p:nvSpPr>
        <p:spPr>
          <a:xfrm>
            <a:off x="3118926" y="68366"/>
            <a:ext cx="2673362" cy="461665"/>
          </a:xfrm>
          <a:prstGeom prst="rect">
            <a:avLst/>
          </a:prstGeom>
          <a:noFill/>
        </p:spPr>
        <p:txBody>
          <a:bodyPr wrap="none" rtlCol="0">
            <a:spAutoFit/>
          </a:bodyPr>
          <a:lstStyle/>
          <a:p>
            <a:r>
              <a:rPr lang="en-US" sz="2400" dirty="0" smtClean="0">
                <a:solidFill>
                  <a:srgbClr val="FFFF00"/>
                </a:solidFill>
                <a:latin typeface="Chalkboard"/>
                <a:cs typeface="Chalkboard"/>
              </a:rPr>
              <a:t>Herschel Heritage </a:t>
            </a:r>
            <a:endParaRPr lang="en-US" sz="2400" dirty="0">
              <a:solidFill>
                <a:srgbClr val="FFFF00"/>
              </a:solidFill>
              <a:latin typeface="Chalkboard"/>
              <a:cs typeface="Chalkboard"/>
            </a:endParaRPr>
          </a:p>
        </p:txBody>
      </p:sp>
      <p:grpSp>
        <p:nvGrpSpPr>
          <p:cNvPr id="10" name="Group 9"/>
          <p:cNvGrpSpPr/>
          <p:nvPr/>
        </p:nvGrpSpPr>
        <p:grpSpPr>
          <a:xfrm>
            <a:off x="4522626" y="564981"/>
            <a:ext cx="4281633" cy="2949456"/>
            <a:chOff x="4522626" y="564981"/>
            <a:chExt cx="4281633" cy="2949456"/>
          </a:xfrm>
        </p:grpSpPr>
        <p:sp>
          <p:nvSpPr>
            <p:cNvPr id="9" name="TextBox 8"/>
            <p:cNvSpPr txBox="1"/>
            <p:nvPr/>
          </p:nvSpPr>
          <p:spPr>
            <a:xfrm rot="214272">
              <a:off x="4893230" y="564981"/>
              <a:ext cx="3781166" cy="369332"/>
            </a:xfrm>
            <a:prstGeom prst="rect">
              <a:avLst/>
            </a:prstGeom>
            <a:noFill/>
          </p:spPr>
          <p:txBody>
            <a:bodyPr wrap="none" rtlCol="0">
              <a:spAutoFit/>
            </a:bodyPr>
            <a:lstStyle/>
            <a:p>
              <a:r>
                <a:rPr lang="en-US" dirty="0" smtClean="0">
                  <a:solidFill>
                    <a:srgbClr val="FFFF00"/>
                  </a:solidFill>
                </a:rPr>
                <a:t>Mrk231 (Gonzalez-Alfonso et al. 2011) </a:t>
              </a:r>
              <a:endParaRPr lang="en-US" dirty="0">
                <a:solidFill>
                  <a:srgbClr val="FFFF00"/>
                </a:solidFill>
              </a:endParaRPr>
            </a:p>
          </p:txBody>
        </p:sp>
        <p:pic>
          <p:nvPicPr>
            <p:cNvPr id="5" name="Picture 4" descr="Snapshot 2010-05-26 21-27-13.tiff"/>
            <p:cNvPicPr>
              <a:picLocks noChangeAspect="1"/>
            </p:cNvPicPr>
            <p:nvPr/>
          </p:nvPicPr>
          <p:blipFill rotWithShape="1">
            <a:blip r:embed="rId3">
              <a:lum bright="-75000" contrast="99000"/>
            </a:blip>
            <a:srcRect l="8264" b="51885"/>
            <a:stretch/>
          </p:blipFill>
          <p:spPr>
            <a:xfrm rot="183937">
              <a:off x="4522626" y="893544"/>
              <a:ext cx="4281633" cy="2620893"/>
            </a:xfrm>
            <a:prstGeom prst="rect">
              <a:avLst/>
            </a:prstGeom>
          </p:spPr>
        </p:pic>
      </p:grpSp>
      <p:grpSp>
        <p:nvGrpSpPr>
          <p:cNvPr id="6" name="Group 5"/>
          <p:cNvGrpSpPr/>
          <p:nvPr/>
        </p:nvGrpSpPr>
        <p:grpSpPr>
          <a:xfrm>
            <a:off x="5571" y="613564"/>
            <a:ext cx="5034349" cy="4572933"/>
            <a:chOff x="5571" y="613564"/>
            <a:chExt cx="5034349" cy="4572933"/>
          </a:xfrm>
        </p:grpSpPr>
        <p:sp>
          <p:nvSpPr>
            <p:cNvPr id="2" name="TextBox 1"/>
            <p:cNvSpPr txBox="1"/>
            <p:nvPr/>
          </p:nvSpPr>
          <p:spPr>
            <a:xfrm>
              <a:off x="841976" y="613564"/>
              <a:ext cx="184666" cy="954107"/>
            </a:xfrm>
            <a:prstGeom prst="rect">
              <a:avLst/>
            </a:prstGeom>
            <a:noFill/>
          </p:spPr>
          <p:txBody>
            <a:bodyPr wrap="none" rtlCol="0">
              <a:spAutoFit/>
            </a:bodyPr>
            <a:lstStyle/>
            <a:p>
              <a:endParaRPr lang="en-US" sz="2800" dirty="0">
                <a:latin typeface="Chalkboard"/>
                <a:cs typeface="Chalkboard"/>
              </a:endParaRPr>
            </a:p>
            <a:p>
              <a:endParaRPr lang="en-US" sz="2800" dirty="0">
                <a:latin typeface="Chalkboard"/>
                <a:cs typeface="Chalkboard"/>
              </a:endParaRPr>
            </a:p>
          </p:txBody>
        </p:sp>
        <p:sp>
          <p:nvSpPr>
            <p:cNvPr id="8" name="TextBox 7"/>
            <p:cNvSpPr txBox="1"/>
            <p:nvPr/>
          </p:nvSpPr>
          <p:spPr>
            <a:xfrm rot="21191626">
              <a:off x="5571" y="778124"/>
              <a:ext cx="4472195" cy="369332"/>
            </a:xfrm>
            <a:prstGeom prst="rect">
              <a:avLst/>
            </a:prstGeom>
            <a:noFill/>
          </p:spPr>
          <p:txBody>
            <a:bodyPr wrap="none" rtlCol="0">
              <a:spAutoFit/>
            </a:bodyPr>
            <a:lstStyle/>
            <a:p>
              <a:r>
                <a:rPr lang="en-US" dirty="0" smtClean="0">
                  <a:solidFill>
                    <a:srgbClr val="FFFF00"/>
                  </a:solidFill>
                  <a:latin typeface="Chalkboard"/>
                  <a:cs typeface="Chalkboard"/>
                </a:rPr>
                <a:t>The WISH project (</a:t>
              </a:r>
              <a:r>
                <a:rPr lang="en-US" dirty="0" err="1" smtClean="0">
                  <a:solidFill>
                    <a:srgbClr val="FFFF00"/>
                  </a:solidFill>
                  <a:latin typeface="Chalkboard"/>
                  <a:cs typeface="Chalkboard"/>
                </a:rPr>
                <a:t>Kristensen</a:t>
              </a:r>
              <a:r>
                <a:rPr lang="en-US" dirty="0" smtClean="0">
                  <a:solidFill>
                    <a:srgbClr val="FFFF00"/>
                  </a:solidFill>
                  <a:latin typeface="Chalkboard"/>
                  <a:cs typeface="Chalkboard"/>
                </a:rPr>
                <a:t> et al. 2012</a:t>
              </a:r>
              <a:endParaRPr lang="en-US" dirty="0">
                <a:solidFill>
                  <a:srgbClr val="FFFF00"/>
                </a:solidFill>
                <a:latin typeface="Chalkboard"/>
                <a:cs typeface="Chalkboard"/>
              </a:endParaRPr>
            </a:p>
          </p:txBody>
        </p:sp>
        <p:pic>
          <p:nvPicPr>
            <p:cNvPr id="7" name="Picture 10"/>
            <p:cNvPicPr>
              <a:picLocks noChangeAspect="1" noChangeArrowheads="1"/>
            </p:cNvPicPr>
            <p:nvPr/>
          </p:nvPicPr>
          <p:blipFill>
            <a:blip r:embed="rId4"/>
            <a:srcRect/>
            <a:stretch>
              <a:fillRect/>
            </a:stretch>
          </p:blipFill>
          <p:spPr bwMode="auto">
            <a:xfrm rot="21214291">
              <a:off x="75303" y="1045839"/>
              <a:ext cx="4964617" cy="4140658"/>
            </a:xfrm>
            <a:prstGeom prst="rect">
              <a:avLst/>
            </a:prstGeom>
            <a:noFill/>
            <a:ln w="9525">
              <a:noFill/>
              <a:miter lim="800000"/>
              <a:headEnd/>
              <a:tailEnd/>
            </a:ln>
          </p:spPr>
        </p:pic>
      </p:grpSp>
      <p:grpSp>
        <p:nvGrpSpPr>
          <p:cNvPr id="15" name="Group 14"/>
          <p:cNvGrpSpPr/>
          <p:nvPr/>
        </p:nvGrpSpPr>
        <p:grpSpPr>
          <a:xfrm>
            <a:off x="2858310" y="1731433"/>
            <a:ext cx="4054176" cy="4639394"/>
            <a:chOff x="2841924" y="1794933"/>
            <a:chExt cx="4054176" cy="4639394"/>
          </a:xfrm>
        </p:grpSpPr>
        <p:grpSp>
          <p:nvGrpSpPr>
            <p:cNvPr id="11" name="Group 10"/>
            <p:cNvGrpSpPr/>
            <p:nvPr/>
          </p:nvGrpSpPr>
          <p:grpSpPr>
            <a:xfrm>
              <a:off x="2841924" y="1794933"/>
              <a:ext cx="4054176" cy="4575894"/>
              <a:chOff x="2260600" y="292100"/>
              <a:chExt cx="4635500" cy="5617634"/>
            </a:xfrm>
          </p:grpSpPr>
          <p:sp>
            <p:nvSpPr>
              <p:cNvPr id="12" name="Rectangle 11"/>
              <p:cNvSpPr/>
              <p:nvPr/>
            </p:nvSpPr>
            <p:spPr>
              <a:xfrm>
                <a:off x="2260600" y="292100"/>
                <a:ext cx="4635500" cy="56176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G031.pdf"/>
              <p:cNvPicPr>
                <a:picLocks/>
              </p:cNvPicPr>
              <p:nvPr/>
            </p:nvPicPr>
            <p:blipFill>
              <a:blip r:embed="rId5">
                <a:extLst>
                  <a:ext uri="{28A0092B-C50C-407E-A947-70E740481C1C}">
                    <a14:useLocalDpi xmlns:a14="http://schemas.microsoft.com/office/drawing/2010/main" val="0"/>
                  </a:ext>
                </a:extLst>
              </a:blip>
              <a:stretch>
                <a:fillRect/>
              </a:stretch>
            </p:blipFill>
            <p:spPr>
              <a:xfrm>
                <a:off x="2260600" y="541868"/>
                <a:ext cx="4635500" cy="5367866"/>
              </a:xfrm>
              <a:prstGeom prst="rect">
                <a:avLst/>
              </a:prstGeom>
            </p:spPr>
          </p:pic>
        </p:grpSp>
        <p:sp>
          <p:nvSpPr>
            <p:cNvPr id="14" name="TextBox 13"/>
            <p:cNvSpPr txBox="1"/>
            <p:nvPr/>
          </p:nvSpPr>
          <p:spPr>
            <a:xfrm>
              <a:off x="2997200" y="6064995"/>
              <a:ext cx="3366051" cy="369332"/>
            </a:xfrm>
            <a:prstGeom prst="rect">
              <a:avLst/>
            </a:prstGeom>
            <a:noFill/>
          </p:spPr>
          <p:txBody>
            <a:bodyPr wrap="none" rtlCol="0">
              <a:spAutoFit/>
            </a:bodyPr>
            <a:lstStyle/>
            <a:p>
              <a:r>
                <a:rPr lang="en-US" dirty="0" smtClean="0"/>
                <a:t>GOT C</a:t>
              </a:r>
              <a:r>
                <a:rPr lang="en-US" baseline="30000" dirty="0" smtClean="0"/>
                <a:t>+</a:t>
              </a:r>
              <a:r>
                <a:rPr lang="en-US" dirty="0" smtClean="0"/>
                <a:t> team (Pineda et al. (2013)</a:t>
              </a:r>
              <a:endParaRPr lang="en-US" dirty="0"/>
            </a:p>
          </p:txBody>
        </p:sp>
      </p:grpSp>
    </p:spTree>
    <p:extLst>
      <p:ext uri="{BB962C8B-B14F-4D97-AF65-F5344CB8AC3E}">
        <p14:creationId xmlns:p14="http://schemas.microsoft.com/office/powerpoint/2010/main" val="3826956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itle 1"/>
          <p:cNvSpPr txBox="1">
            <a:spLocks/>
          </p:cNvSpPr>
          <p:nvPr/>
        </p:nvSpPr>
        <p:spPr>
          <a:xfrm>
            <a:off x="457200" y="274638"/>
            <a:ext cx="8229600" cy="63408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smtClean="0">
                <a:solidFill>
                  <a:srgbClr val="FFFF00"/>
                </a:solidFill>
              </a:rPr>
              <a:t>Accommodation  - Soyuz</a:t>
            </a:r>
            <a:endParaRPr lang="en-GB" sz="2800" dirty="0">
              <a:solidFill>
                <a:srgbClr val="FFFF00"/>
              </a:solidFill>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919095"/>
            <a:ext cx="4968552" cy="5040560"/>
          </a:xfrm>
          <a:prstGeom prst="rect">
            <a:avLst/>
          </a:prstGeom>
          <a:solidFill>
            <a:schemeClr val="bg1"/>
          </a:solidFill>
        </p:spPr>
      </p:pic>
    </p:spTree>
    <p:extLst>
      <p:ext uri="{BB962C8B-B14F-4D97-AF65-F5344CB8AC3E}">
        <p14:creationId xmlns:p14="http://schemas.microsoft.com/office/powerpoint/2010/main" val="34233263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itle 1"/>
          <p:cNvSpPr txBox="1">
            <a:spLocks/>
          </p:cNvSpPr>
          <p:nvPr/>
        </p:nvSpPr>
        <p:spPr>
          <a:xfrm>
            <a:off x="457200" y="274638"/>
            <a:ext cx="8229600" cy="634082"/>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smtClean="0">
                <a:solidFill>
                  <a:srgbClr val="FFFF00"/>
                </a:solidFill>
              </a:rPr>
              <a:t>Accommodation  - Vega</a:t>
            </a:r>
            <a:endParaRPr lang="en-GB" sz="2800" dirty="0">
              <a:solidFill>
                <a:srgbClr val="FFFF00"/>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99817" y="1207655"/>
            <a:ext cx="7024983" cy="4393045"/>
          </a:xfrm>
          <a:prstGeom prst="rect">
            <a:avLst/>
          </a:prstGeom>
          <a:solidFill>
            <a:schemeClr val="bg1"/>
          </a:solidFill>
        </p:spPr>
      </p:pic>
    </p:spTree>
    <p:extLst>
      <p:ext uri="{BB962C8B-B14F-4D97-AF65-F5344CB8AC3E}">
        <p14:creationId xmlns:p14="http://schemas.microsoft.com/office/powerpoint/2010/main" val="357822432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pic>
        <p:nvPicPr>
          <p:cNvPr id="3" name="Picture 2" descr="march2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295400"/>
            <a:ext cx="8763000" cy="4572000"/>
          </a:xfrm>
          <a:prstGeom prst="rect">
            <a:avLst/>
          </a:prstGeom>
        </p:spPr>
      </p:pic>
      <p:sp>
        <p:nvSpPr>
          <p:cNvPr id="4" name="TextBox 3"/>
          <p:cNvSpPr txBox="1"/>
          <p:nvPr/>
        </p:nvSpPr>
        <p:spPr>
          <a:xfrm>
            <a:off x="2336800" y="348734"/>
            <a:ext cx="4692265" cy="523220"/>
          </a:xfrm>
          <a:prstGeom prst="rect">
            <a:avLst/>
          </a:prstGeom>
          <a:noFill/>
        </p:spPr>
        <p:txBody>
          <a:bodyPr wrap="none" rtlCol="0">
            <a:spAutoFit/>
          </a:bodyPr>
          <a:lstStyle/>
          <a:p>
            <a:r>
              <a:rPr lang="en-US" sz="2800" dirty="0" smtClean="0">
                <a:solidFill>
                  <a:srgbClr val="FFFF00"/>
                </a:solidFill>
                <a:latin typeface="Chalkboard"/>
                <a:cs typeface="Chalkboard"/>
              </a:rPr>
              <a:t>Accommodation --March 2D</a:t>
            </a:r>
            <a:endParaRPr lang="en-US" sz="2800" dirty="0">
              <a:solidFill>
                <a:srgbClr val="FFFF00"/>
              </a:solidFill>
              <a:latin typeface="Chalkboard"/>
              <a:cs typeface="Chalkboard"/>
            </a:endParaRPr>
          </a:p>
        </p:txBody>
      </p:sp>
      <p:sp>
        <p:nvSpPr>
          <p:cNvPr id="6" name="Oval 5"/>
          <p:cNvSpPr/>
          <p:nvPr/>
        </p:nvSpPr>
        <p:spPr>
          <a:xfrm>
            <a:off x="3797300" y="1485900"/>
            <a:ext cx="838200" cy="4495800"/>
          </a:xfrm>
          <a:prstGeom prst="ellipse">
            <a:avLst/>
          </a:prstGeom>
          <a:solidFill>
            <a:schemeClr val="tx2">
              <a:lumMod val="40000"/>
              <a:lumOff val="60000"/>
              <a:alpha val="28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20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5896" y="332656"/>
            <a:ext cx="1574470" cy="584775"/>
          </a:xfrm>
          <a:prstGeom prst="rect">
            <a:avLst/>
          </a:prstGeom>
          <a:noFill/>
        </p:spPr>
        <p:txBody>
          <a:bodyPr wrap="none" rtlCol="0">
            <a:spAutoFit/>
          </a:bodyPr>
          <a:lstStyle/>
          <a:p>
            <a:pPr defTabSz="457200"/>
            <a:r>
              <a:rPr lang="en-US" sz="3200" dirty="0" smtClean="0">
                <a:solidFill>
                  <a:srgbClr val="FFFF00"/>
                </a:solidFill>
                <a:latin typeface="Chalkboard"/>
                <a:cs typeface="Chalkboard"/>
              </a:rPr>
              <a:t>Mission</a:t>
            </a:r>
            <a:endParaRPr lang="en-US" sz="3200" dirty="0">
              <a:solidFill>
                <a:srgbClr val="FFFF00"/>
              </a:solidFill>
              <a:latin typeface="Chalkboard"/>
              <a:cs typeface="Chalkboard"/>
            </a:endParaRPr>
          </a:p>
        </p:txBody>
      </p:sp>
      <p:sp>
        <p:nvSpPr>
          <p:cNvPr id="3" name="TextBox 2"/>
          <p:cNvSpPr txBox="1"/>
          <p:nvPr/>
        </p:nvSpPr>
        <p:spPr>
          <a:xfrm>
            <a:off x="0" y="948691"/>
            <a:ext cx="265480" cy="738664"/>
          </a:xfrm>
          <a:prstGeom prst="rect">
            <a:avLst/>
          </a:prstGeom>
          <a:noFill/>
        </p:spPr>
        <p:txBody>
          <a:bodyPr wrap="none" rtlCol="0">
            <a:spAutoFit/>
          </a:bodyPr>
          <a:lstStyle/>
          <a:p>
            <a:pPr defTabSz="457200"/>
            <a:endParaRPr lang="en-US" sz="2400" b="1" dirty="0">
              <a:solidFill>
                <a:srgbClr val="000000"/>
              </a:solidFill>
              <a:cs typeface="Times New Roman"/>
            </a:endParaRPr>
          </a:p>
          <a:p>
            <a:pPr marL="285750" indent="-285750" defTabSz="457200">
              <a:buFont typeface="Arial"/>
              <a:buChar char="•"/>
            </a:pPr>
            <a:endParaRPr lang="en-US" dirty="0">
              <a:solidFill>
                <a:srgbClr val="FFFF00"/>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2nd ESA-CAS Workshop </a:t>
            </a:r>
            <a:endParaRPr lang="en-US">
              <a:solidFill>
                <a:prstClr val="black">
                  <a:tint val="75000"/>
                </a:prstClr>
              </a:solidFill>
            </a:endParaRP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3648" y="1399456"/>
            <a:ext cx="3544816" cy="415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39700" y="1443548"/>
            <a:ext cx="5702300" cy="4524315"/>
          </a:xfrm>
          <a:prstGeom prst="rect">
            <a:avLst/>
          </a:prstGeom>
          <a:noFill/>
        </p:spPr>
        <p:txBody>
          <a:bodyPr wrap="square" rtlCol="0">
            <a:spAutoFit/>
          </a:bodyPr>
          <a:lstStyle/>
          <a:p>
            <a:r>
              <a:rPr lang="en-GB" sz="2400" dirty="0" smtClean="0">
                <a:solidFill>
                  <a:srgbClr val="FFFF00"/>
                </a:solidFill>
                <a:latin typeface="Chalkboard"/>
                <a:cs typeface="Chalkboard"/>
              </a:rPr>
              <a:t>Orbit is proposed  as sun synchronous</a:t>
            </a:r>
          </a:p>
          <a:p>
            <a:endParaRPr lang="en-GB" sz="2400" dirty="0">
              <a:solidFill>
                <a:srgbClr val="FFFF00"/>
              </a:solidFill>
              <a:latin typeface="Chalkboard"/>
              <a:cs typeface="Chalkboard"/>
            </a:endParaRPr>
          </a:p>
          <a:p>
            <a:r>
              <a:rPr lang="en-GB" sz="2400" dirty="0" smtClean="0">
                <a:solidFill>
                  <a:srgbClr val="FFFF00"/>
                </a:solidFill>
                <a:latin typeface="Chalkboard"/>
                <a:cs typeface="Chalkboard"/>
              </a:rPr>
              <a:t>Viewing direction is anti-Earth</a:t>
            </a:r>
          </a:p>
          <a:p>
            <a:endParaRPr lang="en-GB" sz="2400" dirty="0">
              <a:solidFill>
                <a:srgbClr val="FFFF00"/>
              </a:solidFill>
              <a:latin typeface="Chalkboard"/>
              <a:cs typeface="Chalkboard"/>
            </a:endParaRPr>
          </a:p>
          <a:p>
            <a:r>
              <a:rPr lang="en-GB" sz="2400" dirty="0" smtClean="0">
                <a:solidFill>
                  <a:srgbClr val="FFFF00"/>
                </a:solidFill>
                <a:latin typeface="Chalkboard"/>
                <a:cs typeface="Chalkboard"/>
              </a:rPr>
              <a:t>Solar panels constantly illuminated</a:t>
            </a:r>
          </a:p>
          <a:p>
            <a:endParaRPr lang="en-GB" sz="2400" dirty="0">
              <a:solidFill>
                <a:srgbClr val="FFFF00"/>
              </a:solidFill>
              <a:latin typeface="Chalkboard"/>
              <a:cs typeface="Chalkboard"/>
            </a:endParaRPr>
          </a:p>
          <a:p>
            <a:r>
              <a:rPr lang="en-GB" sz="2400" dirty="0" smtClean="0">
                <a:solidFill>
                  <a:srgbClr val="FFFF00"/>
                </a:solidFill>
                <a:latin typeface="Chalkboard"/>
                <a:cs typeface="Chalkboard"/>
              </a:rPr>
              <a:t>Radiators constantly face deep space</a:t>
            </a:r>
          </a:p>
          <a:p>
            <a:endParaRPr lang="en-GB" sz="2400" dirty="0">
              <a:solidFill>
                <a:srgbClr val="FFFF00"/>
              </a:solidFill>
              <a:latin typeface="Chalkboard"/>
              <a:cs typeface="Chalkboard"/>
            </a:endParaRPr>
          </a:p>
          <a:p>
            <a:r>
              <a:rPr lang="en-GB" sz="2400" dirty="0" smtClean="0">
                <a:solidFill>
                  <a:srgbClr val="FFFF00"/>
                </a:solidFill>
                <a:latin typeface="Chalkboard"/>
                <a:cs typeface="Chalkboard"/>
              </a:rPr>
              <a:t>Full survey  in 6 months with multiple</a:t>
            </a:r>
            <a:r>
              <a:rPr lang="en-GB" sz="2400" dirty="0">
                <a:solidFill>
                  <a:srgbClr val="FFFF00"/>
                </a:solidFill>
                <a:latin typeface="Chalkboard"/>
                <a:cs typeface="Chalkboard"/>
              </a:rPr>
              <a:t> </a:t>
            </a:r>
            <a:r>
              <a:rPr lang="en-GB" sz="2400" dirty="0" smtClean="0">
                <a:solidFill>
                  <a:srgbClr val="FFFF00"/>
                </a:solidFill>
                <a:latin typeface="Chalkboard"/>
                <a:cs typeface="Chalkboard"/>
              </a:rPr>
              <a:t>passes over sky “bins”</a:t>
            </a:r>
          </a:p>
          <a:p>
            <a:endParaRPr lang="en-GB" sz="2400" dirty="0">
              <a:solidFill>
                <a:srgbClr val="FFFF00"/>
              </a:solidFill>
              <a:latin typeface="Chalkboard"/>
              <a:cs typeface="Chalkboard"/>
            </a:endParaRPr>
          </a:p>
          <a:p>
            <a:r>
              <a:rPr lang="en-GB" sz="2400" dirty="0" err="1" smtClean="0">
                <a:solidFill>
                  <a:srgbClr val="FFFF00"/>
                </a:solidFill>
                <a:latin typeface="Chalkboard"/>
                <a:cs typeface="Chalkboard"/>
              </a:rPr>
              <a:t>Followup</a:t>
            </a:r>
            <a:r>
              <a:rPr lang="en-GB" sz="2400" dirty="0" smtClean="0">
                <a:solidFill>
                  <a:srgbClr val="FFFF00"/>
                </a:solidFill>
                <a:latin typeface="Chalkboard"/>
                <a:cs typeface="Chalkboard"/>
              </a:rPr>
              <a:t> targeted observations</a:t>
            </a:r>
          </a:p>
        </p:txBody>
      </p:sp>
    </p:spTree>
    <p:extLst>
      <p:ext uri="{BB962C8B-B14F-4D97-AF65-F5344CB8AC3E}">
        <p14:creationId xmlns:p14="http://schemas.microsoft.com/office/powerpoint/2010/main" val="34990114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1668611" y="2349500"/>
            <a:ext cx="5810469" cy="1077218"/>
          </a:xfrm>
          <a:prstGeom prst="rect">
            <a:avLst/>
          </a:prstGeom>
          <a:noFill/>
        </p:spPr>
        <p:txBody>
          <a:bodyPr wrap="none" rtlCol="0">
            <a:spAutoFit/>
          </a:bodyPr>
          <a:lstStyle/>
          <a:p>
            <a:pPr algn="ctr"/>
            <a:r>
              <a:rPr lang="en-US" sz="3200" dirty="0" smtClean="0">
                <a:solidFill>
                  <a:srgbClr val="FFFF00"/>
                </a:solidFill>
                <a:latin typeface="Chalkboard"/>
                <a:cs typeface="Chalkboard"/>
              </a:rPr>
              <a:t>Synergies with other facilities </a:t>
            </a:r>
          </a:p>
          <a:p>
            <a:pPr algn="ctr"/>
            <a:r>
              <a:rPr lang="en-US" sz="3200" dirty="0" smtClean="0">
                <a:solidFill>
                  <a:srgbClr val="FFFF00"/>
                </a:solidFill>
                <a:latin typeface="Chalkboard"/>
                <a:cs typeface="Chalkboard"/>
              </a:rPr>
              <a:t>and community interest</a:t>
            </a:r>
            <a:endParaRPr lang="en-US" sz="3200" dirty="0">
              <a:solidFill>
                <a:srgbClr val="FFFF00"/>
              </a:solidFill>
              <a:latin typeface="Chalkboard"/>
              <a:cs typeface="Chalkboard"/>
            </a:endParaRPr>
          </a:p>
        </p:txBody>
      </p:sp>
    </p:spTree>
    <p:extLst>
      <p:ext uri="{BB962C8B-B14F-4D97-AF65-F5344CB8AC3E}">
        <p14:creationId xmlns:p14="http://schemas.microsoft.com/office/powerpoint/2010/main" val="16324486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533400" y="1104900"/>
            <a:ext cx="8327921" cy="4401205"/>
          </a:xfrm>
          <a:prstGeom prst="rect">
            <a:avLst/>
          </a:prstGeom>
          <a:noFill/>
        </p:spPr>
        <p:txBody>
          <a:bodyPr wrap="none" rtlCol="0">
            <a:spAutoFit/>
          </a:bodyPr>
          <a:lstStyle/>
          <a:p>
            <a:r>
              <a:rPr lang="en-US" sz="2800" dirty="0" smtClean="0">
                <a:solidFill>
                  <a:srgbClr val="FFFF00"/>
                </a:solidFill>
                <a:latin typeface="Chalkboard"/>
                <a:cs typeface="Chalkboard"/>
              </a:rPr>
              <a:t>There is a considerable IR community on both</a:t>
            </a:r>
          </a:p>
          <a:p>
            <a:r>
              <a:rPr lang="en-US" sz="2800" dirty="0">
                <a:solidFill>
                  <a:srgbClr val="FFFF00"/>
                </a:solidFill>
                <a:latin typeface="Chalkboard"/>
                <a:cs typeface="Chalkboard"/>
              </a:rPr>
              <a:t>s</a:t>
            </a:r>
            <a:r>
              <a:rPr lang="en-US" sz="2800" dirty="0" smtClean="0">
                <a:solidFill>
                  <a:srgbClr val="FFFF00"/>
                </a:solidFill>
                <a:latin typeface="Chalkboard"/>
                <a:cs typeface="Chalkboard"/>
              </a:rPr>
              <a:t>ides (ESA and CAS) that worked with Herschel</a:t>
            </a:r>
          </a:p>
          <a:p>
            <a:endParaRPr lang="en-US" sz="2800" dirty="0">
              <a:solidFill>
                <a:srgbClr val="FFFF00"/>
              </a:solidFill>
              <a:latin typeface="Chalkboard"/>
              <a:cs typeface="Chalkboard"/>
            </a:endParaRPr>
          </a:p>
          <a:p>
            <a:r>
              <a:rPr lang="en-US" sz="2800" dirty="0" smtClean="0">
                <a:solidFill>
                  <a:srgbClr val="FFFF00"/>
                </a:solidFill>
                <a:latin typeface="Chalkboard"/>
                <a:cs typeface="Chalkboard"/>
              </a:rPr>
              <a:t>China </a:t>
            </a:r>
            <a:r>
              <a:rPr lang="en-US" sz="2800" dirty="0" smtClean="0">
                <a:solidFill>
                  <a:srgbClr val="FFFF00"/>
                </a:solidFill>
                <a:latin typeface="Chalkboard"/>
                <a:cs typeface="Chalkboard"/>
              </a:rPr>
              <a:t>has invested in an China-Chile ALMA </a:t>
            </a:r>
            <a:r>
              <a:rPr lang="en-US" sz="2800" dirty="0" err="1" smtClean="0">
                <a:solidFill>
                  <a:srgbClr val="FFFF00"/>
                </a:solidFill>
                <a:latin typeface="Chalkboard"/>
                <a:cs typeface="Chalkboard"/>
              </a:rPr>
              <a:t>centre</a:t>
            </a:r>
            <a:endParaRPr lang="en-US" sz="2800" dirty="0" smtClean="0">
              <a:solidFill>
                <a:srgbClr val="FFFF00"/>
              </a:solidFill>
              <a:latin typeface="Chalkboard"/>
              <a:cs typeface="Chalkboard"/>
            </a:endParaRPr>
          </a:p>
          <a:p>
            <a:r>
              <a:rPr lang="en-US" sz="2800" dirty="0" smtClean="0">
                <a:solidFill>
                  <a:srgbClr val="FFFF00"/>
                </a:solidFill>
                <a:latin typeface="Chalkboard"/>
                <a:cs typeface="Chalkboard"/>
              </a:rPr>
              <a:t>FIRSPEX will provide targets for ALMA </a:t>
            </a:r>
            <a:r>
              <a:rPr lang="en-US" sz="2800" dirty="0" err="1" smtClean="0">
                <a:solidFill>
                  <a:srgbClr val="FFFF00"/>
                </a:solidFill>
                <a:latin typeface="Chalkboard"/>
                <a:cs typeface="Chalkboard"/>
              </a:rPr>
              <a:t>followup</a:t>
            </a:r>
            <a:endParaRPr lang="en-US" sz="2800" dirty="0" smtClean="0">
              <a:solidFill>
                <a:srgbClr val="FFFF00"/>
              </a:solidFill>
              <a:latin typeface="Chalkboard"/>
              <a:cs typeface="Chalkboard"/>
            </a:endParaRPr>
          </a:p>
          <a:p>
            <a:r>
              <a:rPr lang="en-US" sz="2800" dirty="0" smtClean="0">
                <a:solidFill>
                  <a:srgbClr val="FFFF00"/>
                </a:solidFill>
                <a:latin typeface="Chalkboard"/>
                <a:cs typeface="Chalkboard"/>
              </a:rPr>
              <a:t>(ALMA has superb spatial resolution whereas</a:t>
            </a:r>
          </a:p>
          <a:p>
            <a:r>
              <a:rPr lang="en-US" sz="2800" dirty="0" smtClean="0">
                <a:solidFill>
                  <a:srgbClr val="FFFF00"/>
                </a:solidFill>
                <a:latin typeface="Chalkboard"/>
                <a:cs typeface="Chalkboard"/>
              </a:rPr>
              <a:t>FIRSPEX can map large areas)</a:t>
            </a:r>
          </a:p>
          <a:p>
            <a:endParaRPr lang="en-US" sz="2800" dirty="0">
              <a:solidFill>
                <a:srgbClr val="FFFF00"/>
              </a:solidFill>
              <a:latin typeface="Chalkboard"/>
              <a:cs typeface="Chalkboard"/>
            </a:endParaRPr>
          </a:p>
          <a:p>
            <a:r>
              <a:rPr lang="en-US" sz="2800" dirty="0" smtClean="0">
                <a:solidFill>
                  <a:srgbClr val="FFFF00"/>
                </a:solidFill>
                <a:latin typeface="Chalkboard"/>
                <a:cs typeface="Chalkboard"/>
              </a:rPr>
              <a:t>Europe (ESO) is a partner in the ALMA project</a:t>
            </a:r>
          </a:p>
          <a:p>
            <a:endParaRPr lang="en-US" sz="2800" dirty="0">
              <a:solidFill>
                <a:srgbClr val="FFFF00"/>
              </a:solidFill>
              <a:latin typeface="Chalkboard"/>
              <a:cs typeface="Chalkboard"/>
            </a:endParaRPr>
          </a:p>
        </p:txBody>
      </p:sp>
    </p:spTree>
    <p:extLst>
      <p:ext uri="{BB962C8B-B14F-4D97-AF65-F5344CB8AC3E}">
        <p14:creationId xmlns:p14="http://schemas.microsoft.com/office/powerpoint/2010/main" val="22053043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idx="4294967295"/>
          </p:nvPr>
        </p:nvSpPr>
        <p:spPr>
          <a:xfrm>
            <a:off x="3124200" y="609600"/>
            <a:ext cx="6019800" cy="1336675"/>
          </a:xfrm>
        </p:spPr>
        <p:txBody>
          <a:bodyPr anchor="b"/>
          <a:lstStyle/>
          <a:p>
            <a:r>
              <a:rPr lang="en-US" altLang="zh-CN" sz="3200" dirty="0">
                <a:solidFill>
                  <a:srgbClr val="FFFF00"/>
                </a:solidFill>
                <a:latin typeface="Chalkboard"/>
                <a:cs typeface="Chalkboard"/>
              </a:rPr>
              <a:t>The Milky Way Imaging Sc</a:t>
            </a:r>
            <a:r>
              <a:rPr lang="en-US" altLang="zh-CN" sz="3200" b="1" dirty="0">
                <a:solidFill>
                  <a:srgbClr val="FFFF00"/>
                </a:solidFill>
              </a:rPr>
              <a:t>roll </a:t>
            </a:r>
            <a:r>
              <a:rPr lang="en-US" altLang="zh-CN" sz="3200" dirty="0">
                <a:solidFill>
                  <a:srgbClr val="FFFF00"/>
                </a:solidFill>
                <a:latin typeface="Chalkboard"/>
                <a:cs typeface="Chalkboard"/>
              </a:rPr>
              <a:t>Painting (MWISP) project</a:t>
            </a:r>
          </a:p>
        </p:txBody>
      </p:sp>
      <p:pic>
        <p:nvPicPr>
          <p:cNvPr id="5123" name="内容占位符 3" descr="IMG_5234.jpg"/>
          <p:cNvPicPr>
            <a:picLocks noGrp="1" noChangeAspect="1"/>
          </p:cNvPicPr>
          <p:nvPr>
            <p:ph idx="4294967295"/>
          </p:nvPr>
        </p:nvPicPr>
        <p:blipFill>
          <a:blip r:embed="rId3">
            <a:extLst>
              <a:ext uri="{28A0092B-C50C-407E-A947-70E740481C1C}">
                <a14:useLocalDpi xmlns:a14="http://schemas.microsoft.com/office/drawing/2010/main" val="0"/>
              </a:ext>
            </a:extLst>
          </a:blip>
          <a:srcRect t="9431" b="9431"/>
          <a:stretch>
            <a:fillRect/>
          </a:stretch>
        </p:blipFill>
        <p:spPr>
          <a:xfrm>
            <a:off x="152400" y="593725"/>
            <a:ext cx="3148013" cy="1700213"/>
          </a:xfrm>
        </p:spPr>
      </p:pic>
      <p:sp>
        <p:nvSpPr>
          <p:cNvPr id="5124" name="文本框 4"/>
          <p:cNvSpPr txBox="1">
            <a:spLocks noChangeArrowheads="1"/>
          </p:cNvSpPr>
          <p:nvPr/>
        </p:nvSpPr>
        <p:spPr bwMode="auto">
          <a:xfrm>
            <a:off x="782638" y="2487613"/>
            <a:ext cx="7378700" cy="383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ea typeface="宋体" charset="0"/>
                <a:cs typeface="宋体" charset="0"/>
              </a:defRPr>
            </a:lvl1pPr>
            <a:lvl2pPr marL="742950" indent="-285750">
              <a:defRPr>
                <a:solidFill>
                  <a:schemeClr val="tx1"/>
                </a:solidFill>
                <a:latin typeface="Arial" charset="0"/>
                <a:ea typeface="宋体" charset="0"/>
                <a:cs typeface="宋体" charset="0"/>
              </a:defRPr>
            </a:lvl2pPr>
            <a:lvl3pPr marL="1143000" indent="-228600">
              <a:defRPr>
                <a:solidFill>
                  <a:schemeClr val="tx1"/>
                </a:solidFill>
                <a:latin typeface="Arial" charset="0"/>
                <a:ea typeface="宋体" charset="0"/>
                <a:cs typeface="宋体" charset="0"/>
              </a:defRPr>
            </a:lvl3pPr>
            <a:lvl4pPr marL="1600200" indent="-228600">
              <a:defRPr>
                <a:solidFill>
                  <a:schemeClr val="tx1"/>
                </a:solidFill>
                <a:latin typeface="Arial" charset="0"/>
                <a:ea typeface="宋体" charset="0"/>
                <a:cs typeface="宋体" charset="0"/>
              </a:defRPr>
            </a:lvl4pPr>
            <a:lvl5pPr marL="2057400" indent="-228600">
              <a:defRPr>
                <a:solidFill>
                  <a:schemeClr val="tx1"/>
                </a:solidFill>
                <a:latin typeface="Arial" charset="0"/>
                <a:ea typeface="宋体" charset="0"/>
                <a:cs typeface="宋体" charset="0"/>
              </a:defRPr>
            </a:lvl5pPr>
            <a:lvl6pPr marL="2514600" indent="-228600" fontAlgn="base">
              <a:spcBef>
                <a:spcPct val="0"/>
              </a:spcBef>
              <a:spcAft>
                <a:spcPct val="0"/>
              </a:spcAft>
              <a:defRPr>
                <a:solidFill>
                  <a:schemeClr val="tx1"/>
                </a:solidFill>
                <a:latin typeface="Arial" charset="0"/>
                <a:ea typeface="宋体" charset="0"/>
                <a:cs typeface="宋体" charset="0"/>
              </a:defRPr>
            </a:lvl6pPr>
            <a:lvl7pPr marL="2971800" indent="-228600" fontAlgn="base">
              <a:spcBef>
                <a:spcPct val="0"/>
              </a:spcBef>
              <a:spcAft>
                <a:spcPct val="0"/>
              </a:spcAft>
              <a:defRPr>
                <a:solidFill>
                  <a:schemeClr val="tx1"/>
                </a:solidFill>
                <a:latin typeface="Arial" charset="0"/>
                <a:ea typeface="宋体" charset="0"/>
                <a:cs typeface="宋体" charset="0"/>
              </a:defRPr>
            </a:lvl7pPr>
            <a:lvl8pPr marL="3429000" indent="-228600" fontAlgn="base">
              <a:spcBef>
                <a:spcPct val="0"/>
              </a:spcBef>
              <a:spcAft>
                <a:spcPct val="0"/>
              </a:spcAft>
              <a:defRPr>
                <a:solidFill>
                  <a:schemeClr val="tx1"/>
                </a:solidFill>
                <a:latin typeface="Arial" charset="0"/>
                <a:ea typeface="宋体" charset="0"/>
                <a:cs typeface="宋体" charset="0"/>
              </a:defRPr>
            </a:lvl8pPr>
            <a:lvl9pPr marL="3886200" indent="-228600" fontAlgn="base">
              <a:spcBef>
                <a:spcPct val="0"/>
              </a:spcBef>
              <a:spcAft>
                <a:spcPct val="0"/>
              </a:spcAft>
              <a:defRPr>
                <a:solidFill>
                  <a:schemeClr val="tx1"/>
                </a:solidFill>
                <a:latin typeface="Arial" charset="0"/>
                <a:ea typeface="宋体" charset="0"/>
                <a:cs typeface="宋体" charset="0"/>
              </a:defRPr>
            </a:lvl9pPr>
          </a:lstStyle>
          <a:p>
            <a:pPr>
              <a:buFont typeface="Arial" charset="0"/>
              <a:buChar char="•"/>
            </a:pPr>
            <a:endParaRPr kumimoji="1" lang="en-US" altLang="zh-CN" sz="2200" b="1" dirty="0">
              <a:solidFill>
                <a:srgbClr val="FFFFFF"/>
              </a:solidFill>
              <a:latin typeface="News Gothic MT" charset="0"/>
            </a:endParaRPr>
          </a:p>
          <a:p>
            <a:pPr>
              <a:lnSpc>
                <a:spcPct val="135000"/>
              </a:lnSpc>
              <a:buFont typeface="Arial" charset="0"/>
              <a:buChar char="•"/>
            </a:pPr>
            <a:r>
              <a:rPr kumimoji="1" lang="en-US" altLang="zh-CN" sz="2200" dirty="0">
                <a:solidFill>
                  <a:srgbClr val="FFFF00"/>
                </a:solidFill>
                <a:latin typeface="Chalkboard"/>
                <a:cs typeface="Chalkboard"/>
              </a:rPr>
              <a:t>PMO 13.7 m telescope , 3*3 array SSAR, OTF mode</a:t>
            </a:r>
          </a:p>
          <a:p>
            <a:pPr>
              <a:lnSpc>
                <a:spcPct val="135000"/>
              </a:lnSpc>
              <a:buFont typeface="Arial" charset="0"/>
              <a:buChar char="•"/>
            </a:pPr>
            <a:r>
              <a:rPr kumimoji="1" lang="en-US" altLang="zh-CN" sz="2200" dirty="0">
                <a:solidFill>
                  <a:srgbClr val="FFFF00"/>
                </a:solidFill>
                <a:latin typeface="Chalkboard"/>
                <a:cs typeface="Chalkboard"/>
              </a:rPr>
              <a:t>110—115GHz</a:t>
            </a:r>
            <a:r>
              <a:rPr kumimoji="1" lang="zh-CN" altLang="en-US" sz="2200" dirty="0">
                <a:solidFill>
                  <a:srgbClr val="FFFF00"/>
                </a:solidFill>
                <a:latin typeface="Chalkboard"/>
                <a:cs typeface="Chalkboard"/>
              </a:rPr>
              <a:t>，</a:t>
            </a:r>
            <a:r>
              <a:rPr kumimoji="1" lang="en-US" altLang="zh-CN" sz="2200" dirty="0" err="1">
                <a:solidFill>
                  <a:srgbClr val="FFFF00"/>
                </a:solidFill>
                <a:latin typeface="Chalkboard"/>
                <a:cs typeface="Chalkboard"/>
              </a:rPr>
              <a:t>rms</a:t>
            </a:r>
            <a:r>
              <a:rPr kumimoji="1" lang="en-US" altLang="zh-CN" sz="2200" dirty="0">
                <a:solidFill>
                  <a:srgbClr val="FFFF00"/>
                </a:solidFill>
                <a:latin typeface="Chalkboard"/>
                <a:cs typeface="Chalkboard"/>
              </a:rPr>
              <a:t> 0.5K </a:t>
            </a:r>
            <a:r>
              <a:rPr kumimoji="1" lang="en-US" altLang="zh-CN" sz="2200" baseline="30000" dirty="0">
                <a:solidFill>
                  <a:srgbClr val="FFFF00"/>
                </a:solidFill>
                <a:latin typeface="Chalkboard"/>
                <a:cs typeface="Chalkboard"/>
              </a:rPr>
              <a:t>12</a:t>
            </a:r>
            <a:r>
              <a:rPr kumimoji="1" lang="en-US" altLang="zh-CN" sz="2200" dirty="0">
                <a:solidFill>
                  <a:srgbClr val="FFFF00"/>
                </a:solidFill>
                <a:latin typeface="Chalkboard"/>
                <a:cs typeface="Chalkboard"/>
              </a:rPr>
              <a:t>CO, 0.3K </a:t>
            </a:r>
            <a:r>
              <a:rPr kumimoji="1" lang="en-US" altLang="zh-CN" sz="2200" baseline="30000" dirty="0">
                <a:solidFill>
                  <a:srgbClr val="FFFF00"/>
                </a:solidFill>
                <a:latin typeface="Chalkboard"/>
                <a:cs typeface="Chalkboard"/>
              </a:rPr>
              <a:t>13</a:t>
            </a:r>
            <a:r>
              <a:rPr kumimoji="1" lang="en-US" altLang="zh-CN" sz="2200" dirty="0">
                <a:solidFill>
                  <a:srgbClr val="FFFF00"/>
                </a:solidFill>
                <a:latin typeface="Chalkboard"/>
                <a:cs typeface="Chalkboard"/>
              </a:rPr>
              <a:t>CO and C</a:t>
            </a:r>
            <a:r>
              <a:rPr kumimoji="1" lang="en-US" altLang="zh-CN" sz="2200" baseline="30000" dirty="0">
                <a:solidFill>
                  <a:srgbClr val="FFFF00"/>
                </a:solidFill>
                <a:latin typeface="Chalkboard"/>
                <a:cs typeface="Chalkboard"/>
              </a:rPr>
              <a:t>18</a:t>
            </a:r>
            <a:r>
              <a:rPr kumimoji="1" lang="en-US" altLang="zh-CN" sz="2200" dirty="0">
                <a:solidFill>
                  <a:srgbClr val="FFFF00"/>
                </a:solidFill>
                <a:latin typeface="Chalkboard"/>
                <a:cs typeface="Chalkboard"/>
              </a:rPr>
              <a:t>O @ 0.16 km/s @ </a:t>
            </a:r>
            <a:r>
              <a:rPr kumimoji="1" lang="en-US" altLang="zh-CN" sz="2200" dirty="0" smtClean="0">
                <a:solidFill>
                  <a:srgbClr val="FFFF00"/>
                </a:solidFill>
                <a:latin typeface="Chalkboard"/>
                <a:cs typeface="Chalkboard"/>
              </a:rPr>
              <a:t>30</a:t>
            </a:r>
            <a:r>
              <a:rPr kumimoji="1" lang="en-GB" altLang="zh-CN" sz="2200" dirty="0" smtClean="0">
                <a:solidFill>
                  <a:srgbClr val="FFFF00"/>
                </a:solidFill>
                <a:latin typeface="Chalkboard"/>
                <a:cs typeface="Chalkboard"/>
              </a:rPr>
              <a:t>’’</a:t>
            </a:r>
            <a:r>
              <a:rPr kumimoji="1" lang="en-US" altLang="zh-CN" sz="2200" dirty="0" smtClean="0">
                <a:solidFill>
                  <a:srgbClr val="FFFF00"/>
                </a:solidFill>
                <a:latin typeface="Chalkboard"/>
                <a:cs typeface="Chalkboard"/>
              </a:rPr>
              <a:t> </a:t>
            </a:r>
            <a:r>
              <a:rPr kumimoji="1" lang="en-US" altLang="zh-CN" sz="2200" dirty="0">
                <a:solidFill>
                  <a:srgbClr val="FFFF00"/>
                </a:solidFill>
                <a:latin typeface="Chalkboard"/>
                <a:cs typeface="Chalkboard"/>
              </a:rPr>
              <a:t>cell </a:t>
            </a:r>
          </a:p>
          <a:p>
            <a:pPr>
              <a:lnSpc>
                <a:spcPct val="135000"/>
              </a:lnSpc>
              <a:buFont typeface="Arial" charset="0"/>
              <a:buChar char="•"/>
            </a:pPr>
            <a:r>
              <a:rPr kumimoji="1" lang="en-US" altLang="zh-CN" sz="2200" dirty="0">
                <a:solidFill>
                  <a:srgbClr val="FFFF00"/>
                </a:solidFill>
                <a:latin typeface="Chalkboard"/>
                <a:cs typeface="Chalkboard"/>
              </a:rPr>
              <a:t>First step Cover </a:t>
            </a:r>
            <a:r>
              <a:rPr kumimoji="1" lang="en-US" altLang="zh-CN" sz="2200" dirty="0">
                <a:solidFill>
                  <a:srgbClr val="FFFF00"/>
                </a:solidFill>
                <a:latin typeface="Chalkboard"/>
                <a:ea typeface="MS Gothic" charset="0"/>
                <a:cs typeface="Chalkboard"/>
              </a:rPr>
              <a:t>−</a:t>
            </a:r>
            <a:r>
              <a:rPr kumimoji="1" lang="en-US" altLang="zh-CN" sz="2200" dirty="0">
                <a:solidFill>
                  <a:srgbClr val="FFFF00"/>
                </a:solidFill>
                <a:latin typeface="Chalkboard"/>
                <a:cs typeface="Chalkboard"/>
              </a:rPr>
              <a:t>10°≤ l≤ 250°,|b|≤ 5°, and some interesting  regions</a:t>
            </a:r>
            <a:r>
              <a:rPr kumimoji="1" lang="zh-CN" altLang="en-US" sz="2200" dirty="0">
                <a:solidFill>
                  <a:srgbClr val="FFFF00"/>
                </a:solidFill>
                <a:latin typeface="Chalkboard"/>
                <a:cs typeface="Chalkboard"/>
              </a:rPr>
              <a:t>，</a:t>
            </a:r>
            <a:r>
              <a:rPr kumimoji="1" lang="en-US" altLang="zh-CN" sz="2200" dirty="0">
                <a:solidFill>
                  <a:srgbClr val="FFFF00"/>
                </a:solidFill>
                <a:latin typeface="Chalkboard"/>
                <a:cs typeface="Chalkboard"/>
              </a:rPr>
              <a:t>~2600 deg</a:t>
            </a:r>
            <a:r>
              <a:rPr kumimoji="1" lang="en-US" altLang="zh-CN" sz="2200" baseline="30000" dirty="0">
                <a:solidFill>
                  <a:srgbClr val="FFFF00"/>
                </a:solidFill>
                <a:latin typeface="Chalkboard"/>
                <a:cs typeface="Chalkboard"/>
              </a:rPr>
              <a:t>2</a:t>
            </a:r>
            <a:endParaRPr kumimoji="1" lang="en-US" altLang="zh-CN" sz="2200" dirty="0">
              <a:solidFill>
                <a:srgbClr val="FFFF00"/>
              </a:solidFill>
              <a:latin typeface="Chalkboard"/>
              <a:cs typeface="Chalkboard"/>
            </a:endParaRPr>
          </a:p>
          <a:p>
            <a:pPr>
              <a:lnSpc>
                <a:spcPct val="135000"/>
              </a:lnSpc>
              <a:buFont typeface="Arial" charset="0"/>
              <a:buChar char="•"/>
            </a:pPr>
            <a:r>
              <a:rPr kumimoji="1" lang="en-US" altLang="zh-CN" sz="2200" dirty="0">
                <a:solidFill>
                  <a:srgbClr val="FFFF00"/>
                </a:solidFill>
                <a:latin typeface="Chalkboard"/>
                <a:cs typeface="Chalkboard"/>
              </a:rPr>
              <a:t>Total spectra ~ 1×10</a:t>
            </a:r>
            <a:r>
              <a:rPr kumimoji="1" lang="en-US" altLang="zh-CN" sz="2200" baseline="30000" dirty="0">
                <a:solidFill>
                  <a:srgbClr val="FFFF00"/>
                </a:solidFill>
                <a:latin typeface="Chalkboard"/>
                <a:cs typeface="Chalkboard"/>
              </a:rPr>
              <a:t>8</a:t>
            </a:r>
          </a:p>
          <a:p>
            <a:pPr>
              <a:lnSpc>
                <a:spcPct val="135000"/>
              </a:lnSpc>
              <a:buFont typeface="Arial" charset="0"/>
              <a:buChar char="•"/>
            </a:pPr>
            <a:r>
              <a:rPr kumimoji="1" lang="en-US" altLang="zh-CN" sz="2200" dirty="0">
                <a:solidFill>
                  <a:srgbClr val="FFFF00"/>
                </a:solidFill>
                <a:latin typeface="Chalkboard"/>
                <a:cs typeface="Chalkboard"/>
              </a:rPr>
              <a:t>5- 8 years, since 2011/11 </a:t>
            </a:r>
            <a:endParaRPr kumimoji="1" lang="en-US" altLang="zh-CN" sz="2200" baseline="30000" dirty="0">
              <a:solidFill>
                <a:srgbClr val="FFFF00"/>
              </a:solidFill>
              <a:latin typeface="Chalkboard"/>
              <a:cs typeface="Chalkboard"/>
            </a:endParaRPr>
          </a:p>
          <a:p>
            <a:pPr>
              <a:buFont typeface="Arial" charset="0"/>
              <a:buChar char="•"/>
            </a:pPr>
            <a:endParaRPr kumimoji="1" lang="en-US" altLang="zh-CN" sz="2000" baseline="30000" dirty="0">
              <a:solidFill>
                <a:srgbClr val="FFFFFF"/>
              </a:solidFill>
              <a:latin typeface="News Gothic MT" charset="0"/>
            </a:endParaRPr>
          </a:p>
        </p:txBody>
      </p:sp>
      <p:sp>
        <p:nvSpPr>
          <p:cNvPr id="4" name="幻灯片编号占位符 3"/>
          <p:cNvSpPr txBox="1">
            <a:spLocks noGrp="1"/>
          </p:cNvSpPr>
          <p:nvPr/>
        </p:nvSpPr>
        <p:spPr>
          <a:xfrm>
            <a:off x="7897813" y="6275388"/>
            <a:ext cx="990600" cy="365125"/>
          </a:xfrm>
          <a:prstGeom prst="rect">
            <a:avLst/>
          </a:prstGeom>
          <a:noFill/>
        </p:spPr>
        <p:txBody>
          <a:bodyPr anchor="ctr"/>
          <a:lstStyle/>
          <a:p>
            <a:pPr algn="r" fontAlgn="auto">
              <a:spcBef>
                <a:spcPts val="0"/>
              </a:spcBef>
              <a:spcAft>
                <a:spcPts val="0"/>
              </a:spcAft>
              <a:defRPr/>
            </a:pPr>
            <a:fld id="{925E1A22-D67C-874C-88CF-77ED270E621D}" type="slidenum">
              <a:rPr lang="en-US" sz="3600">
                <a:solidFill>
                  <a:schemeClr val="bg1"/>
                </a:solidFill>
                <a:latin typeface="+mn-lt"/>
                <a:ea typeface="+mn-ea"/>
                <a:cs typeface="+mn-cs"/>
              </a:rPr>
              <a:pPr algn="r" fontAlgn="auto">
                <a:spcBef>
                  <a:spcPts val="0"/>
                </a:spcBef>
                <a:spcAft>
                  <a:spcPts val="0"/>
                </a:spcAft>
                <a:defRPr/>
              </a:pPr>
              <a:t>56</a:t>
            </a:fld>
            <a:endParaRPr lang="en-US" sz="3600" dirty="0">
              <a:solidFill>
                <a:schemeClr val="bg1"/>
              </a:solidFill>
              <a:latin typeface="+mn-lt"/>
              <a:ea typeface="+mn-ea"/>
              <a:cs typeface="+mn-cs"/>
            </a:endParaRPr>
          </a:p>
        </p:txBody>
      </p:sp>
      <p:sp>
        <p:nvSpPr>
          <p:cNvPr id="2" name="Footer Placeholder 1"/>
          <p:cNvSpPr>
            <a:spLocks noGrp="1"/>
          </p:cNvSpPr>
          <p:nvPr>
            <p:ph type="ftr" sz="quarter" idx="11"/>
          </p:nvPr>
        </p:nvSpPr>
        <p:spPr/>
        <p:txBody>
          <a:bodyPr/>
          <a:lstStyle/>
          <a:p>
            <a:r>
              <a:rPr lang="en-US" smtClean="0"/>
              <a:t>2nd ESA-CAS Workshop </a:t>
            </a:r>
            <a:endParaRPr lang="en-US"/>
          </a:p>
        </p:txBody>
      </p:sp>
    </p:spTree>
    <p:extLst>
      <p:ext uri="{BB962C8B-B14F-4D97-AF65-F5344CB8AC3E}">
        <p14:creationId xmlns:p14="http://schemas.microsoft.com/office/powerpoint/2010/main" val="130540331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457200" y="274638"/>
            <a:ext cx="8345488" cy="557212"/>
          </a:xfrm>
        </p:spPr>
        <p:txBody>
          <a:bodyPr/>
          <a:lstStyle/>
          <a:p>
            <a:r>
              <a:rPr lang="en-US" altLang="zh-CN" sz="2800">
                <a:latin typeface="黑体" charset="0"/>
                <a:ea typeface="黑体" charset="0"/>
                <a:cs typeface="黑体" charset="0"/>
              </a:rPr>
              <a:t>1,</a:t>
            </a:r>
            <a:r>
              <a:rPr lang="zh-CN" altLang="en-US" sz="2800">
                <a:latin typeface="黑体" charset="0"/>
                <a:ea typeface="黑体" charset="0"/>
                <a:cs typeface="黑体" charset="0"/>
              </a:rPr>
              <a:t>分子云的大尺度物理化学性质与分子云的演化</a:t>
            </a:r>
          </a:p>
        </p:txBody>
      </p:sp>
      <p:sp>
        <p:nvSpPr>
          <p:cNvPr id="14339" name="内容占位符 2"/>
          <p:cNvSpPr>
            <a:spLocks noGrp="1"/>
          </p:cNvSpPr>
          <p:nvPr>
            <p:ph idx="1"/>
          </p:nvPr>
        </p:nvSpPr>
        <p:spPr>
          <a:xfrm>
            <a:off x="515938" y="981075"/>
            <a:ext cx="8229600" cy="1120775"/>
          </a:xfrm>
        </p:spPr>
        <p:txBody>
          <a:bodyPr/>
          <a:lstStyle/>
          <a:p>
            <a:r>
              <a:rPr lang="zh-CN" altLang="en-US" sz="2200">
                <a:solidFill>
                  <a:srgbClr val="FFFFFF"/>
                </a:solidFill>
                <a:latin typeface="Arial" charset="0"/>
                <a:ea typeface="宋体" charset="0"/>
                <a:cs typeface="宋体" charset="0"/>
              </a:rPr>
              <a:t>基于超过</a:t>
            </a:r>
            <a:r>
              <a:rPr lang="en-US" altLang="zh-CN" sz="2200">
                <a:solidFill>
                  <a:srgbClr val="FFFFFF"/>
                </a:solidFill>
                <a:latin typeface="Arial" charset="0"/>
                <a:ea typeface="宋体" charset="0"/>
                <a:cs typeface="宋体" charset="0"/>
              </a:rPr>
              <a:t>500</a:t>
            </a:r>
            <a:r>
              <a:rPr lang="zh-CN" altLang="en-US" sz="2200">
                <a:solidFill>
                  <a:srgbClr val="FFFFFF"/>
                </a:solidFill>
                <a:latin typeface="Arial" charset="0"/>
                <a:ea typeface="宋体" charset="0"/>
                <a:cs typeface="宋体" charset="0"/>
              </a:rPr>
              <a:t>平方度的观测数据，研究巨分子云的结构与演化；建立银河系分子云的丰度样本及梯度分布；研究原子云到分子云的转化</a:t>
            </a:r>
            <a:r>
              <a:rPr lang="en-US" altLang="zh-CN" sz="2200">
                <a:solidFill>
                  <a:srgbClr val="FFFFFF"/>
                </a:solidFill>
                <a:latin typeface="Arial" charset="0"/>
                <a:ea typeface="宋体" charset="0"/>
                <a:cs typeface="宋体" charset="0"/>
              </a:rPr>
              <a:t>-</a:t>
            </a:r>
            <a:r>
              <a:rPr lang="zh-CN" altLang="en-US" sz="2200">
                <a:solidFill>
                  <a:srgbClr val="FFFFFF"/>
                </a:solidFill>
                <a:latin typeface="Arial" charset="0"/>
                <a:ea typeface="宋体" charset="0"/>
                <a:cs typeface="宋体" charset="0"/>
              </a:rPr>
              <a:t>分子云的形成。</a:t>
            </a:r>
          </a:p>
        </p:txBody>
      </p:sp>
      <p:pic>
        <p:nvPicPr>
          <p:cNvPr id="14340" name="Picture 2" descr="DamevsPlanck_SuperimposedDameOutlined_im8_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41550"/>
            <a:ext cx="8345488"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3"/>
          <p:cNvSpPr txBox="1">
            <a:spLocks noChangeArrowheads="1"/>
          </p:cNvSpPr>
          <p:nvPr/>
        </p:nvSpPr>
        <p:spPr bwMode="auto">
          <a:xfrm>
            <a:off x="6596063" y="6291263"/>
            <a:ext cx="2090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37931725" indent="-37474525" eaLnBrk="0" hangingPunct="0">
              <a:defRPr sz="2400">
                <a:solidFill>
                  <a:schemeClr val="tx1"/>
                </a:solidFill>
                <a:latin typeface="Arial" charset="0"/>
                <a:ea typeface="宋体" charset="0"/>
                <a:cs typeface="宋体" charset="0"/>
              </a:defRPr>
            </a:lvl2pPr>
            <a:lvl3pPr eaLnBrk="0" hangingPunct="0">
              <a:defRPr sz="2400">
                <a:solidFill>
                  <a:schemeClr val="tx1"/>
                </a:solidFill>
                <a:latin typeface="Arial" charset="0"/>
                <a:ea typeface="宋体" charset="0"/>
                <a:cs typeface="宋体" charset="0"/>
              </a:defRPr>
            </a:lvl3pPr>
            <a:lvl4pPr eaLnBrk="0" hangingPunct="0">
              <a:defRPr sz="2400">
                <a:solidFill>
                  <a:schemeClr val="tx1"/>
                </a:solidFill>
                <a:latin typeface="Arial" charset="0"/>
                <a:ea typeface="宋体" charset="0"/>
                <a:cs typeface="宋体" charset="0"/>
              </a:defRPr>
            </a:lvl4pPr>
            <a:lvl5pPr eaLnBrk="0" hangingPunct="0">
              <a:defRPr sz="2400">
                <a:solidFill>
                  <a:schemeClr val="tx1"/>
                </a:solidFill>
                <a:latin typeface="Arial" charset="0"/>
                <a:ea typeface="宋体" charset="0"/>
                <a:cs typeface="宋体" charset="0"/>
              </a:defRPr>
            </a:lvl5pPr>
            <a:lvl6pPr marL="457200" eaLnBrk="0" fontAlgn="base" hangingPunct="0">
              <a:spcBef>
                <a:spcPct val="0"/>
              </a:spcBef>
              <a:spcAft>
                <a:spcPct val="0"/>
              </a:spcAft>
              <a:defRPr sz="2400">
                <a:solidFill>
                  <a:schemeClr val="tx1"/>
                </a:solidFill>
                <a:latin typeface="Arial" charset="0"/>
                <a:ea typeface="宋体" charset="0"/>
                <a:cs typeface="宋体" charset="0"/>
              </a:defRPr>
            </a:lvl6pPr>
            <a:lvl7pPr marL="914400" eaLnBrk="0" fontAlgn="base" hangingPunct="0">
              <a:spcBef>
                <a:spcPct val="0"/>
              </a:spcBef>
              <a:spcAft>
                <a:spcPct val="0"/>
              </a:spcAft>
              <a:defRPr sz="2400">
                <a:solidFill>
                  <a:schemeClr val="tx1"/>
                </a:solidFill>
                <a:latin typeface="Arial" charset="0"/>
                <a:ea typeface="宋体" charset="0"/>
                <a:cs typeface="宋体" charset="0"/>
              </a:defRPr>
            </a:lvl7pPr>
            <a:lvl8pPr marL="1371600" eaLnBrk="0" fontAlgn="base" hangingPunct="0">
              <a:spcBef>
                <a:spcPct val="0"/>
              </a:spcBef>
              <a:spcAft>
                <a:spcPct val="0"/>
              </a:spcAft>
              <a:defRPr sz="2400">
                <a:solidFill>
                  <a:schemeClr val="tx1"/>
                </a:solidFill>
                <a:latin typeface="Arial" charset="0"/>
                <a:ea typeface="宋体" charset="0"/>
                <a:cs typeface="宋体" charset="0"/>
              </a:defRPr>
            </a:lvl8pPr>
            <a:lvl9pPr marL="18288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en-US" altLang="zh-CN" sz="1800">
                <a:solidFill>
                  <a:schemeClr val="bg1"/>
                </a:solidFill>
              </a:rPr>
              <a:t>Planck Team, ESA</a:t>
            </a:r>
            <a:endParaRPr lang="zh-CN" altLang="en-US" sz="1800">
              <a:solidFill>
                <a:schemeClr val="bg1"/>
              </a:solidFill>
            </a:endParaRPr>
          </a:p>
        </p:txBody>
      </p:sp>
      <p:sp>
        <p:nvSpPr>
          <p:cNvPr id="14342" name="TextBox 4"/>
          <p:cNvSpPr txBox="1">
            <a:spLocks noChangeArrowheads="1"/>
          </p:cNvSpPr>
          <p:nvPr/>
        </p:nvSpPr>
        <p:spPr bwMode="auto">
          <a:xfrm>
            <a:off x="677863" y="2478088"/>
            <a:ext cx="7904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宋体" charset="0"/>
                <a:cs typeface="宋体" charset="0"/>
              </a:defRPr>
            </a:lvl1pPr>
            <a:lvl2pPr marL="37931725" indent="-37474525" eaLnBrk="0" hangingPunct="0">
              <a:defRPr sz="2400">
                <a:solidFill>
                  <a:schemeClr val="tx1"/>
                </a:solidFill>
                <a:latin typeface="Arial" charset="0"/>
                <a:ea typeface="宋体" charset="0"/>
                <a:cs typeface="宋体" charset="0"/>
              </a:defRPr>
            </a:lvl2pPr>
            <a:lvl3pPr eaLnBrk="0" hangingPunct="0">
              <a:defRPr sz="2400">
                <a:solidFill>
                  <a:schemeClr val="tx1"/>
                </a:solidFill>
                <a:latin typeface="Arial" charset="0"/>
                <a:ea typeface="宋体" charset="0"/>
                <a:cs typeface="宋体" charset="0"/>
              </a:defRPr>
            </a:lvl3pPr>
            <a:lvl4pPr eaLnBrk="0" hangingPunct="0">
              <a:defRPr sz="2400">
                <a:solidFill>
                  <a:schemeClr val="tx1"/>
                </a:solidFill>
                <a:latin typeface="Arial" charset="0"/>
                <a:ea typeface="宋体" charset="0"/>
                <a:cs typeface="宋体" charset="0"/>
              </a:defRPr>
            </a:lvl4pPr>
            <a:lvl5pPr eaLnBrk="0" hangingPunct="0">
              <a:defRPr sz="2400">
                <a:solidFill>
                  <a:schemeClr val="tx1"/>
                </a:solidFill>
                <a:latin typeface="Arial" charset="0"/>
                <a:ea typeface="宋体" charset="0"/>
                <a:cs typeface="宋体" charset="0"/>
              </a:defRPr>
            </a:lvl5pPr>
            <a:lvl6pPr marL="457200" eaLnBrk="0" fontAlgn="base" hangingPunct="0">
              <a:spcBef>
                <a:spcPct val="0"/>
              </a:spcBef>
              <a:spcAft>
                <a:spcPct val="0"/>
              </a:spcAft>
              <a:defRPr sz="2400">
                <a:solidFill>
                  <a:schemeClr val="tx1"/>
                </a:solidFill>
                <a:latin typeface="Arial" charset="0"/>
                <a:ea typeface="宋体" charset="0"/>
                <a:cs typeface="宋体" charset="0"/>
              </a:defRPr>
            </a:lvl6pPr>
            <a:lvl7pPr marL="914400" eaLnBrk="0" fontAlgn="base" hangingPunct="0">
              <a:spcBef>
                <a:spcPct val="0"/>
              </a:spcBef>
              <a:spcAft>
                <a:spcPct val="0"/>
              </a:spcAft>
              <a:defRPr sz="2400">
                <a:solidFill>
                  <a:schemeClr val="tx1"/>
                </a:solidFill>
                <a:latin typeface="Arial" charset="0"/>
                <a:ea typeface="宋体" charset="0"/>
                <a:cs typeface="宋体" charset="0"/>
              </a:defRPr>
            </a:lvl7pPr>
            <a:lvl8pPr marL="1371600" eaLnBrk="0" fontAlgn="base" hangingPunct="0">
              <a:spcBef>
                <a:spcPct val="0"/>
              </a:spcBef>
              <a:spcAft>
                <a:spcPct val="0"/>
              </a:spcAft>
              <a:defRPr sz="2400">
                <a:solidFill>
                  <a:schemeClr val="tx1"/>
                </a:solidFill>
                <a:latin typeface="Arial" charset="0"/>
                <a:ea typeface="宋体" charset="0"/>
                <a:cs typeface="宋体" charset="0"/>
              </a:defRPr>
            </a:lvl8pPr>
            <a:lvl9pPr marL="1828800" eaLnBrk="0" fontAlgn="base" hangingPunct="0">
              <a:spcBef>
                <a:spcPct val="0"/>
              </a:spcBef>
              <a:spcAft>
                <a:spcPct val="0"/>
              </a:spcAft>
              <a:defRPr sz="2400">
                <a:solidFill>
                  <a:schemeClr val="tx1"/>
                </a:solidFill>
                <a:latin typeface="Arial" charset="0"/>
                <a:ea typeface="宋体" charset="0"/>
                <a:cs typeface="宋体" charset="0"/>
              </a:defRPr>
            </a:lvl9pPr>
          </a:lstStyle>
          <a:p>
            <a:pPr eaLnBrk="1" hangingPunct="1"/>
            <a:r>
              <a:rPr lang="zh-CN" altLang="en-US" sz="1800">
                <a:solidFill>
                  <a:srgbClr val="FFFFFF"/>
                </a:solidFill>
              </a:rPr>
              <a:t>银河系分子气体：</a:t>
            </a:r>
            <a:r>
              <a:rPr lang="en-US" altLang="zh-CN" sz="1800">
                <a:solidFill>
                  <a:srgbClr val="FFFFFF"/>
                </a:solidFill>
              </a:rPr>
              <a:t>Planck</a:t>
            </a:r>
            <a:r>
              <a:rPr lang="zh-CN" altLang="en-US" sz="1800">
                <a:solidFill>
                  <a:srgbClr val="FFFFFF"/>
                </a:solidFill>
              </a:rPr>
              <a:t>卫星与</a:t>
            </a:r>
            <a:r>
              <a:rPr lang="en-US" altLang="zh-CN" sz="1800">
                <a:solidFill>
                  <a:srgbClr val="FFFFFF"/>
                </a:solidFill>
              </a:rPr>
              <a:t>Columbia</a:t>
            </a:r>
            <a:r>
              <a:rPr lang="zh-CN" altLang="en-US" sz="1800">
                <a:solidFill>
                  <a:srgbClr val="FFFFFF"/>
                </a:solidFill>
              </a:rPr>
              <a:t>大学</a:t>
            </a:r>
            <a:r>
              <a:rPr lang="en-US" altLang="zh-CN" sz="1800">
                <a:solidFill>
                  <a:srgbClr val="FFFFFF"/>
                </a:solidFill>
              </a:rPr>
              <a:t>1.2m</a:t>
            </a:r>
            <a:r>
              <a:rPr lang="zh-CN" altLang="en-US" sz="1800">
                <a:solidFill>
                  <a:srgbClr val="FFFFFF"/>
                </a:solidFill>
              </a:rPr>
              <a:t>毫米波望远镜巡天的结果</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0"/>
            <a:ext cx="38354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2nd ESA-CAS Workshop </a:t>
            </a:r>
            <a:endParaRPr lang="en-US"/>
          </a:p>
        </p:txBody>
      </p:sp>
    </p:spTree>
    <p:extLst>
      <p:ext uri="{BB962C8B-B14F-4D97-AF65-F5344CB8AC3E}">
        <p14:creationId xmlns:p14="http://schemas.microsoft.com/office/powerpoint/2010/main" val="50382167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3657600" y="347414"/>
            <a:ext cx="2253709" cy="584776"/>
          </a:xfrm>
          <a:prstGeom prst="rect">
            <a:avLst/>
          </a:prstGeom>
          <a:noFill/>
        </p:spPr>
        <p:txBody>
          <a:bodyPr wrap="none" rtlCol="0">
            <a:spAutoFit/>
          </a:bodyPr>
          <a:lstStyle/>
          <a:p>
            <a:r>
              <a:rPr lang="en-US" sz="3200" dirty="0" smtClean="0">
                <a:solidFill>
                  <a:srgbClr val="FFFF00"/>
                </a:solidFill>
                <a:latin typeface="Chalkboard"/>
                <a:cs typeface="Chalkboard"/>
              </a:rPr>
              <a:t>Conclusions</a:t>
            </a:r>
            <a:endParaRPr lang="en-US" sz="3200" dirty="0">
              <a:solidFill>
                <a:srgbClr val="FFFF00"/>
              </a:solidFill>
              <a:latin typeface="Chalkboard"/>
              <a:cs typeface="Chalkboard"/>
            </a:endParaRPr>
          </a:p>
        </p:txBody>
      </p:sp>
      <p:sp>
        <p:nvSpPr>
          <p:cNvPr id="4" name="TextBox 3"/>
          <p:cNvSpPr txBox="1"/>
          <p:nvPr/>
        </p:nvSpPr>
        <p:spPr>
          <a:xfrm>
            <a:off x="187702" y="939800"/>
            <a:ext cx="8956298" cy="6001642"/>
          </a:xfrm>
          <a:prstGeom prst="rect">
            <a:avLst/>
          </a:prstGeom>
          <a:noFill/>
        </p:spPr>
        <p:txBody>
          <a:bodyPr wrap="none" rtlCol="0">
            <a:spAutoFit/>
          </a:bodyPr>
          <a:lstStyle/>
          <a:p>
            <a:pPr marL="342900" indent="-342900">
              <a:buFont typeface="Wingdings" charset="2"/>
              <a:buChar char="Ø"/>
            </a:pPr>
            <a:r>
              <a:rPr lang="en-US" sz="2400" dirty="0">
                <a:solidFill>
                  <a:srgbClr val="FFFF00"/>
                </a:solidFill>
                <a:latin typeface="Chalkboard"/>
                <a:cs typeface="Chalkboard"/>
              </a:rPr>
              <a:t>We propose the implementation of a high spectral resolution</a:t>
            </a:r>
          </a:p>
          <a:p>
            <a:r>
              <a:rPr lang="en-US" sz="2400" dirty="0">
                <a:solidFill>
                  <a:srgbClr val="FFFF00"/>
                </a:solidFill>
                <a:latin typeface="Chalkboard"/>
                <a:cs typeface="Chalkboard"/>
              </a:rPr>
              <a:t>Terahertz (THz) heterodyne receiver system for astronomical</a:t>
            </a:r>
          </a:p>
          <a:p>
            <a:r>
              <a:rPr lang="en-US" sz="2400" dirty="0">
                <a:solidFill>
                  <a:srgbClr val="FFFF00"/>
                </a:solidFill>
                <a:latin typeface="Chalkboard"/>
                <a:cs typeface="Chalkboard"/>
              </a:rPr>
              <a:t>research. </a:t>
            </a:r>
          </a:p>
          <a:p>
            <a:endParaRPr lang="en-US" sz="2400" dirty="0">
              <a:solidFill>
                <a:srgbClr val="FFFF00"/>
              </a:solidFill>
              <a:latin typeface="Chalkboard"/>
              <a:cs typeface="Chalkboard"/>
            </a:endParaRPr>
          </a:p>
          <a:p>
            <a:pPr marL="342900" indent="-342900">
              <a:buFont typeface="Wingdings" charset="2"/>
              <a:buChar char="Ø"/>
            </a:pPr>
            <a:r>
              <a:rPr lang="en-US" sz="2400" dirty="0">
                <a:solidFill>
                  <a:srgbClr val="FFFF00"/>
                </a:solidFill>
                <a:latin typeface="Chalkboard"/>
                <a:cs typeface="Chalkboard"/>
              </a:rPr>
              <a:t>FIRSPEX will carry out the first ever `all sky’ spectroscopic </a:t>
            </a:r>
          </a:p>
          <a:p>
            <a:r>
              <a:rPr lang="en-US" sz="2400" dirty="0">
                <a:solidFill>
                  <a:srgbClr val="FFFF00"/>
                </a:solidFill>
                <a:latin typeface="Chalkboard"/>
                <a:cs typeface="Chalkboard"/>
              </a:rPr>
              <a:t>survey in five discreet bands providing unique 3-D maps of </a:t>
            </a:r>
          </a:p>
          <a:p>
            <a:r>
              <a:rPr lang="en-US" sz="2400" dirty="0">
                <a:solidFill>
                  <a:srgbClr val="FFFF00"/>
                </a:solidFill>
                <a:latin typeface="Chalkboard"/>
                <a:cs typeface="Chalkboard"/>
              </a:rPr>
              <a:t>the Galaxy.</a:t>
            </a:r>
          </a:p>
          <a:p>
            <a:pPr marL="342900" indent="-342900">
              <a:buFont typeface="Wingdings" charset="2"/>
              <a:buChar char="Ø"/>
            </a:pPr>
            <a:endParaRPr lang="en-US" sz="2400" dirty="0">
              <a:solidFill>
                <a:srgbClr val="FFFF00"/>
              </a:solidFill>
              <a:latin typeface="Chalkboard"/>
              <a:cs typeface="Chalkboard"/>
            </a:endParaRPr>
          </a:p>
          <a:p>
            <a:pPr marL="342900" indent="-342900" algn="just">
              <a:buFont typeface="Wingdings" charset="2"/>
              <a:buChar char="Ø"/>
            </a:pPr>
            <a:r>
              <a:rPr lang="en-US" sz="2400" dirty="0">
                <a:solidFill>
                  <a:srgbClr val="FFFF00"/>
                </a:solidFill>
                <a:latin typeface="Chalkboard"/>
                <a:cs typeface="Chalkboard"/>
              </a:rPr>
              <a:t>FIRSPEX is a novel, highly integrated and power efficient </a:t>
            </a:r>
          </a:p>
          <a:p>
            <a:pPr algn="just"/>
            <a:r>
              <a:rPr lang="en-US" sz="2400" dirty="0">
                <a:solidFill>
                  <a:srgbClr val="FFFF00"/>
                </a:solidFill>
                <a:latin typeface="Chalkboard"/>
                <a:cs typeface="Chalkboard"/>
              </a:rPr>
              <a:t>(60W</a:t>
            </a:r>
            <a:r>
              <a:rPr lang="en-US" sz="2400" dirty="0" smtClean="0">
                <a:solidFill>
                  <a:srgbClr val="FFFF00"/>
                </a:solidFill>
                <a:latin typeface="Chalkboard"/>
                <a:cs typeface="Chalkboard"/>
              </a:rPr>
              <a:t>)</a:t>
            </a:r>
            <a:r>
              <a:rPr lang="en-US" sz="2400" dirty="0">
                <a:solidFill>
                  <a:srgbClr val="FFFF00"/>
                </a:solidFill>
                <a:latin typeface="Chalkboard"/>
                <a:cs typeface="Chalkboard"/>
              </a:rPr>
              <a:t> </a:t>
            </a:r>
            <a:r>
              <a:rPr lang="en-US" sz="2400" dirty="0" smtClean="0">
                <a:solidFill>
                  <a:srgbClr val="FFFF00"/>
                </a:solidFill>
                <a:latin typeface="Chalkboard"/>
                <a:cs typeface="Chalkboard"/>
              </a:rPr>
              <a:t>mission </a:t>
            </a:r>
            <a:r>
              <a:rPr lang="en-US" sz="2400" dirty="0">
                <a:solidFill>
                  <a:srgbClr val="FFFF00"/>
                </a:solidFill>
                <a:latin typeface="Chalkboard"/>
                <a:cs typeface="Chalkboard"/>
              </a:rPr>
              <a:t>compatible with a small scale mission and a </a:t>
            </a:r>
          </a:p>
          <a:p>
            <a:pPr algn="just"/>
            <a:r>
              <a:rPr lang="en-US" sz="2400" dirty="0">
                <a:solidFill>
                  <a:srgbClr val="FFFF00"/>
                </a:solidFill>
                <a:latin typeface="Chalkboard"/>
                <a:cs typeface="Chalkboard"/>
              </a:rPr>
              <a:t>low-cost envelope</a:t>
            </a:r>
            <a:r>
              <a:rPr lang="en-US" sz="2400" dirty="0" smtClean="0">
                <a:solidFill>
                  <a:srgbClr val="FFFF00"/>
                </a:solidFill>
                <a:latin typeface="Chalkboard"/>
                <a:cs typeface="Chalkboard"/>
              </a:rPr>
              <a:t>.</a:t>
            </a:r>
          </a:p>
          <a:p>
            <a:pPr algn="just"/>
            <a:endParaRPr lang="en-US" sz="2400" dirty="0">
              <a:solidFill>
                <a:srgbClr val="FFFF00"/>
              </a:solidFill>
              <a:latin typeface="Chalkboard"/>
              <a:cs typeface="Chalkboard"/>
            </a:endParaRPr>
          </a:p>
          <a:p>
            <a:pPr marL="342900" indent="-342900" algn="just">
              <a:buFont typeface="Wingdings" charset="2"/>
              <a:buChar char="Ø"/>
            </a:pPr>
            <a:r>
              <a:rPr lang="en-GB" sz="2400" dirty="0">
                <a:solidFill>
                  <a:srgbClr val="FFFF00"/>
                </a:solidFill>
                <a:latin typeface="Chalkboard"/>
                <a:cs typeface="Chalkboard"/>
              </a:rPr>
              <a:t>Most of the payload technology already TRL&gt;</a:t>
            </a:r>
            <a:r>
              <a:rPr lang="en-GB" sz="2400" dirty="0" smtClean="0">
                <a:solidFill>
                  <a:srgbClr val="FFFF00"/>
                </a:solidFill>
                <a:latin typeface="Chalkboard"/>
                <a:cs typeface="Chalkboard"/>
              </a:rPr>
              <a:t>7. Parts of the</a:t>
            </a:r>
          </a:p>
          <a:p>
            <a:pPr algn="just"/>
            <a:r>
              <a:rPr lang="en-GB" sz="2400" dirty="0" smtClean="0">
                <a:solidFill>
                  <a:srgbClr val="FFFF00"/>
                </a:solidFill>
                <a:latin typeface="Chalkboard"/>
                <a:cs typeface="Chalkboard"/>
              </a:rPr>
              <a:t>Payload have been using in EO studies (e.g. LOCUS) and/or</a:t>
            </a:r>
          </a:p>
          <a:p>
            <a:pPr algn="just"/>
            <a:r>
              <a:rPr lang="en-GB" sz="2400" dirty="0" smtClean="0">
                <a:solidFill>
                  <a:srgbClr val="FFFF00"/>
                </a:solidFill>
                <a:latin typeface="Chalkboard"/>
                <a:cs typeface="Chalkboard"/>
              </a:rPr>
              <a:t>Space (</a:t>
            </a:r>
            <a:r>
              <a:rPr lang="en-GB" sz="2400" dirty="0" err="1" smtClean="0">
                <a:solidFill>
                  <a:srgbClr val="FFFF00"/>
                </a:solidFill>
                <a:latin typeface="Chalkboard"/>
                <a:cs typeface="Chalkboard"/>
              </a:rPr>
              <a:t>eg</a:t>
            </a:r>
            <a:r>
              <a:rPr lang="en-GB" sz="2400" dirty="0" smtClean="0">
                <a:solidFill>
                  <a:srgbClr val="FFFF00"/>
                </a:solidFill>
                <a:latin typeface="Chalkboard"/>
                <a:cs typeface="Chalkboard"/>
              </a:rPr>
              <a:t> JUICE). The mission is ITAR-free. </a:t>
            </a:r>
            <a:endParaRPr lang="en-GB" sz="2400" dirty="0">
              <a:solidFill>
                <a:srgbClr val="FFFF00"/>
              </a:solidFill>
              <a:latin typeface="Chalkboard"/>
              <a:cs typeface="Chalkboard"/>
            </a:endParaRPr>
          </a:p>
          <a:p>
            <a:pPr algn="just"/>
            <a:endParaRPr lang="en-US" sz="2400" dirty="0">
              <a:solidFill>
                <a:srgbClr val="FFFF00"/>
              </a:solidFill>
              <a:latin typeface="Chalkboard"/>
              <a:cs typeface="Chalkboard"/>
            </a:endParaRPr>
          </a:p>
        </p:txBody>
      </p:sp>
    </p:spTree>
    <p:extLst>
      <p:ext uri="{BB962C8B-B14F-4D97-AF65-F5344CB8AC3E}">
        <p14:creationId xmlns:p14="http://schemas.microsoft.com/office/powerpoint/2010/main" val="163351295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3530106" y="3110468"/>
            <a:ext cx="1877437" cy="769441"/>
          </a:xfrm>
          <a:prstGeom prst="rect">
            <a:avLst/>
          </a:prstGeom>
        </p:spPr>
        <p:txBody>
          <a:bodyPr wrap="none">
            <a:spAutoFit/>
          </a:bodyPr>
          <a:lstStyle/>
          <a:p>
            <a:r>
              <a:rPr lang="zh-CN" altLang="en-US" sz="4400" dirty="0">
                <a:solidFill>
                  <a:srgbClr val="FFFF00"/>
                </a:solidFill>
              </a:rPr>
              <a:t>谢谢</a:t>
            </a:r>
            <a:r>
              <a:rPr lang="zh-CHT" altLang="en-US" sz="4400" dirty="0">
                <a:solidFill>
                  <a:srgbClr val="FFFF00"/>
                </a:solidFill>
              </a:rPr>
              <a:t>你</a:t>
            </a:r>
            <a:endParaRPr lang="en-US" sz="4400" dirty="0">
              <a:solidFill>
                <a:srgbClr val="FFFF00"/>
              </a:solidFill>
            </a:endParaRPr>
          </a:p>
        </p:txBody>
      </p:sp>
      <p:sp>
        <p:nvSpPr>
          <p:cNvPr id="4" name="TextBox 3"/>
          <p:cNvSpPr txBox="1"/>
          <p:nvPr/>
        </p:nvSpPr>
        <p:spPr>
          <a:xfrm>
            <a:off x="3124200" y="1873934"/>
            <a:ext cx="2794541" cy="769441"/>
          </a:xfrm>
          <a:prstGeom prst="rect">
            <a:avLst/>
          </a:prstGeom>
          <a:noFill/>
        </p:spPr>
        <p:txBody>
          <a:bodyPr wrap="none" rtlCol="0">
            <a:spAutoFit/>
          </a:bodyPr>
          <a:lstStyle/>
          <a:p>
            <a:r>
              <a:rPr lang="en-US" sz="4400" dirty="0" smtClean="0">
                <a:solidFill>
                  <a:srgbClr val="FFFF00"/>
                </a:solidFill>
                <a:latin typeface="Chalkboard"/>
                <a:cs typeface="Chalkboard"/>
              </a:rPr>
              <a:t>Thank you</a:t>
            </a:r>
            <a:endParaRPr lang="en-US" sz="4400" dirty="0">
              <a:solidFill>
                <a:srgbClr val="FFFF00"/>
              </a:solidFill>
              <a:latin typeface="Chalkboard"/>
              <a:cs typeface="Chalkboard"/>
            </a:endParaRPr>
          </a:p>
        </p:txBody>
      </p:sp>
    </p:spTree>
    <p:extLst>
      <p:ext uri="{BB962C8B-B14F-4D97-AF65-F5344CB8AC3E}">
        <p14:creationId xmlns:p14="http://schemas.microsoft.com/office/powerpoint/2010/main" val="19862169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TextBox 2"/>
          <p:cNvSpPr txBox="1"/>
          <p:nvPr/>
        </p:nvSpPr>
        <p:spPr>
          <a:xfrm>
            <a:off x="787400" y="2540000"/>
            <a:ext cx="7645400" cy="1077218"/>
          </a:xfrm>
          <a:prstGeom prst="rect">
            <a:avLst/>
          </a:prstGeom>
          <a:noFill/>
        </p:spPr>
        <p:txBody>
          <a:bodyPr wrap="square" rtlCol="0">
            <a:spAutoFit/>
          </a:bodyPr>
          <a:lstStyle/>
          <a:p>
            <a:pPr algn="ctr"/>
            <a:r>
              <a:rPr lang="en-US" sz="3200" dirty="0" smtClean="0">
                <a:solidFill>
                  <a:srgbClr val="FFFF00"/>
                </a:solidFill>
                <a:latin typeface="Chalkboard"/>
                <a:cs typeface="Chalkboard"/>
              </a:rPr>
              <a:t>Why do we need FIRSPEX since we have the Herschel Legacy?</a:t>
            </a:r>
            <a:endParaRPr lang="en-US" sz="3200" dirty="0">
              <a:solidFill>
                <a:srgbClr val="FFFF00"/>
              </a:solidFill>
              <a:latin typeface="Chalkboard"/>
              <a:cs typeface="Chalkboard"/>
            </a:endParaRPr>
          </a:p>
        </p:txBody>
      </p:sp>
      <p:pic>
        <p:nvPicPr>
          <p:cNvPr id="4" name="Picture 3"/>
          <p:cNvPicPr>
            <a:picLocks noChangeAspect="1"/>
          </p:cNvPicPr>
          <p:nvPr/>
        </p:nvPicPr>
        <p:blipFill>
          <a:blip r:embed="rId2"/>
          <a:stretch>
            <a:fillRect/>
          </a:stretch>
        </p:blipFill>
        <p:spPr>
          <a:xfrm>
            <a:off x="635000" y="1089331"/>
            <a:ext cx="8178800" cy="5267019"/>
          </a:xfrm>
          <a:prstGeom prst="rect">
            <a:avLst/>
          </a:prstGeom>
        </p:spPr>
      </p:pic>
      <p:sp>
        <p:nvSpPr>
          <p:cNvPr id="5" name="Rectangle 4"/>
          <p:cNvSpPr/>
          <p:nvPr/>
        </p:nvSpPr>
        <p:spPr>
          <a:xfrm>
            <a:off x="368300" y="212336"/>
            <a:ext cx="8064500" cy="461665"/>
          </a:xfrm>
          <a:prstGeom prst="rect">
            <a:avLst/>
          </a:prstGeom>
        </p:spPr>
        <p:txBody>
          <a:bodyPr wrap="square">
            <a:spAutoFit/>
          </a:bodyPr>
          <a:lstStyle/>
          <a:p>
            <a:pPr algn="ctr"/>
            <a:r>
              <a:rPr lang="en-US" sz="2400" dirty="0">
                <a:solidFill>
                  <a:srgbClr val="FFFF00"/>
                </a:solidFill>
                <a:latin typeface="Chalkboard"/>
                <a:cs typeface="Chalkboard"/>
              </a:rPr>
              <a:t>But Herschel </a:t>
            </a:r>
            <a:r>
              <a:rPr lang="en-US" sz="2400" dirty="0" smtClean="0">
                <a:solidFill>
                  <a:srgbClr val="FFFF00"/>
                </a:solidFill>
                <a:latin typeface="Chalkboard"/>
                <a:cs typeface="Chalkboard"/>
              </a:rPr>
              <a:t>surveyed 10</a:t>
            </a:r>
            <a:r>
              <a:rPr lang="en-US" sz="2400" dirty="0">
                <a:solidFill>
                  <a:srgbClr val="FFFF00"/>
                </a:solidFill>
                <a:latin typeface="Chalkboard"/>
                <a:cs typeface="Chalkboard"/>
              </a:rPr>
              <a:t>% of the total IR sky!</a:t>
            </a:r>
          </a:p>
        </p:txBody>
      </p:sp>
    </p:spTree>
    <p:extLst>
      <p:ext uri="{BB962C8B-B14F-4D97-AF65-F5344CB8AC3E}">
        <p14:creationId xmlns:p14="http://schemas.microsoft.com/office/powerpoint/2010/main" val="609240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427796" y="1087854"/>
            <a:ext cx="8420100" cy="4862869"/>
          </a:xfrm>
          <a:prstGeom prst="rect">
            <a:avLst/>
          </a:prstGeom>
        </p:spPr>
        <p:txBody>
          <a:bodyPr wrap="square">
            <a:spAutoFit/>
          </a:bodyPr>
          <a:lstStyle/>
          <a:p>
            <a:pPr>
              <a:spcBef>
                <a:spcPts val="1200"/>
              </a:spcBef>
              <a:defRPr/>
            </a:pPr>
            <a:r>
              <a:rPr lang="en-GB" sz="2400" dirty="0" smtClean="0">
                <a:solidFill>
                  <a:srgbClr val="FFFF00"/>
                </a:solidFill>
                <a:latin typeface="Chalkboard"/>
                <a:cs typeface="Chalkboard"/>
              </a:rPr>
              <a:t>Most </a:t>
            </a:r>
            <a:r>
              <a:rPr lang="en-GB" sz="2400" dirty="0" smtClean="0">
                <a:solidFill>
                  <a:srgbClr val="FFFF00"/>
                </a:solidFill>
                <a:latin typeface="Chalkboard"/>
                <a:cs typeface="Chalkboard"/>
              </a:rPr>
              <a:t>of the </a:t>
            </a:r>
            <a:r>
              <a:rPr lang="en-GB" sz="2400" dirty="0" smtClean="0">
                <a:solidFill>
                  <a:srgbClr val="FFFF00"/>
                </a:solidFill>
                <a:latin typeface="Chalkboard"/>
                <a:cs typeface="Chalkboard"/>
              </a:rPr>
              <a:t>payload technology </a:t>
            </a:r>
            <a:r>
              <a:rPr lang="en-GB" sz="2400" dirty="0" smtClean="0">
                <a:solidFill>
                  <a:srgbClr val="FFFF00"/>
                </a:solidFill>
                <a:latin typeface="Chalkboard"/>
                <a:cs typeface="Chalkboard"/>
              </a:rPr>
              <a:t>already TRL&gt;</a:t>
            </a:r>
            <a:r>
              <a:rPr lang="en-GB" sz="2400" dirty="0" smtClean="0">
                <a:solidFill>
                  <a:srgbClr val="FFFF00"/>
                </a:solidFill>
                <a:latin typeface="Chalkboard"/>
                <a:cs typeface="Chalkboard"/>
              </a:rPr>
              <a:t>7 </a:t>
            </a:r>
            <a:endParaRPr lang="en-GB" sz="2400" dirty="0" smtClean="0">
              <a:solidFill>
                <a:srgbClr val="FFFF00"/>
              </a:solidFill>
              <a:latin typeface="Chalkboard"/>
              <a:cs typeface="Chalkboard"/>
            </a:endParaRPr>
          </a:p>
          <a:p>
            <a:pPr>
              <a:spcBef>
                <a:spcPts val="1200"/>
              </a:spcBef>
              <a:defRPr/>
            </a:pPr>
            <a:r>
              <a:rPr lang="en-GB" sz="2400" dirty="0" smtClean="0">
                <a:solidFill>
                  <a:srgbClr val="FFFF00"/>
                </a:solidFill>
                <a:latin typeface="Chalkboard"/>
                <a:cs typeface="Chalkboard"/>
              </a:rPr>
              <a:t>Development </a:t>
            </a:r>
            <a:r>
              <a:rPr lang="en-GB" sz="2400" dirty="0" smtClean="0">
                <a:solidFill>
                  <a:srgbClr val="FFFF00"/>
                </a:solidFill>
                <a:latin typeface="Chalkboard"/>
                <a:cs typeface="Chalkboard"/>
              </a:rPr>
              <a:t>of enhanced supra-THz </a:t>
            </a:r>
            <a:r>
              <a:rPr lang="en-GB" sz="2400" dirty="0" err="1" smtClean="0">
                <a:solidFill>
                  <a:srgbClr val="FFFF00"/>
                </a:solidFill>
                <a:latin typeface="Chalkboard"/>
                <a:cs typeface="Chalkboard"/>
              </a:rPr>
              <a:t>Schottky</a:t>
            </a:r>
            <a:r>
              <a:rPr lang="en-GB" sz="2400" dirty="0" smtClean="0">
                <a:solidFill>
                  <a:srgbClr val="FFFF00"/>
                </a:solidFill>
                <a:latin typeface="Chalkboard"/>
                <a:cs typeface="Chalkboard"/>
              </a:rPr>
              <a:t> diodes – improved noise and lower LO power requirements.</a:t>
            </a:r>
          </a:p>
          <a:p>
            <a:pPr marL="800100" lvl="1" indent="-342900">
              <a:spcBef>
                <a:spcPts val="1200"/>
              </a:spcBef>
              <a:buFont typeface="Lucida Grande"/>
              <a:buChar char="-"/>
              <a:defRPr/>
            </a:pPr>
            <a:r>
              <a:rPr lang="en-GB" sz="2000" dirty="0" smtClean="0">
                <a:solidFill>
                  <a:srgbClr val="FFFF00"/>
                </a:solidFill>
                <a:latin typeface="Chalkboard"/>
                <a:cs typeface="Chalkboard"/>
              </a:rPr>
              <a:t>Development of </a:t>
            </a:r>
            <a:r>
              <a:rPr lang="en-GB" sz="2000" dirty="0" smtClean="0">
                <a:solidFill>
                  <a:srgbClr val="FFFF00"/>
                </a:solidFill>
                <a:latin typeface="Chalkboard"/>
                <a:cs typeface="Chalkboard"/>
              </a:rPr>
              <a:t>sub-harmonic </a:t>
            </a:r>
            <a:r>
              <a:rPr lang="en-GB" sz="2000" dirty="0" smtClean="0">
                <a:solidFill>
                  <a:srgbClr val="FFFF00"/>
                </a:solidFill>
                <a:latin typeface="Chalkboard"/>
                <a:cs typeface="Chalkboard"/>
              </a:rPr>
              <a:t>mixers for 1.9THz – 4</a:t>
            </a:r>
            <a:r>
              <a:rPr lang="en-GB" sz="2000" baseline="30000" dirty="0" smtClean="0">
                <a:solidFill>
                  <a:srgbClr val="FFFF00"/>
                </a:solidFill>
                <a:latin typeface="Chalkboard"/>
                <a:cs typeface="Chalkboard"/>
              </a:rPr>
              <a:t>th</a:t>
            </a:r>
            <a:r>
              <a:rPr lang="en-GB" sz="2000" dirty="0" smtClean="0">
                <a:solidFill>
                  <a:srgbClr val="FFFF00"/>
                </a:solidFill>
                <a:latin typeface="Chalkboard"/>
                <a:cs typeface="Chalkboard"/>
              </a:rPr>
              <a:t> harmonic?</a:t>
            </a:r>
          </a:p>
          <a:p>
            <a:pPr marL="800100" lvl="1" indent="-342900">
              <a:spcBef>
                <a:spcPts val="1200"/>
              </a:spcBef>
              <a:buFont typeface="Lucida Grande"/>
              <a:buChar char="-"/>
              <a:defRPr/>
            </a:pPr>
            <a:r>
              <a:rPr lang="en-GB" sz="2000" dirty="0" smtClean="0">
                <a:solidFill>
                  <a:srgbClr val="FFFF00"/>
                </a:solidFill>
                <a:latin typeface="Chalkboard"/>
                <a:cs typeface="Chalkboard"/>
              </a:rPr>
              <a:t>QCL </a:t>
            </a:r>
            <a:r>
              <a:rPr lang="en-GB" sz="2000" dirty="0" smtClean="0">
                <a:solidFill>
                  <a:srgbClr val="FFFF00"/>
                </a:solidFill>
                <a:latin typeface="Chalkboard"/>
                <a:cs typeface="Chalkboard"/>
              </a:rPr>
              <a:t>device development with low power dissipation, higher operational temperature, and frequency stability.</a:t>
            </a:r>
          </a:p>
          <a:p>
            <a:pPr marL="800100" lvl="1" indent="-342900">
              <a:spcBef>
                <a:spcPts val="1200"/>
              </a:spcBef>
              <a:buFont typeface="Lucida Grande"/>
              <a:buChar char="-"/>
              <a:defRPr/>
            </a:pPr>
            <a:r>
              <a:rPr lang="en-GB" sz="2000" dirty="0" smtClean="0">
                <a:solidFill>
                  <a:srgbClr val="FFFF00"/>
                </a:solidFill>
                <a:latin typeface="Chalkboard"/>
                <a:cs typeface="Chalkboard"/>
              </a:rPr>
              <a:t>Reduced power dissipation back-end spectrometers – ASICs.</a:t>
            </a:r>
          </a:p>
          <a:p>
            <a:pPr marL="800100" lvl="1" indent="-342900">
              <a:spcBef>
                <a:spcPts val="1200"/>
              </a:spcBef>
              <a:buFont typeface="Lucida Grande"/>
              <a:buChar char="-"/>
              <a:defRPr/>
            </a:pPr>
            <a:r>
              <a:rPr lang="en-GB" sz="2000" dirty="0" smtClean="0">
                <a:solidFill>
                  <a:srgbClr val="FFFF00"/>
                </a:solidFill>
                <a:latin typeface="Chalkboard"/>
                <a:cs typeface="Chalkboard"/>
              </a:rPr>
              <a:t>Improved cryogenics heat </a:t>
            </a:r>
            <a:r>
              <a:rPr lang="en-GB" sz="2000" dirty="0" smtClean="0">
                <a:solidFill>
                  <a:srgbClr val="FFFF00"/>
                </a:solidFill>
                <a:latin typeface="Chalkboard"/>
                <a:cs typeface="Chalkboard"/>
              </a:rPr>
              <a:t>lift mostly for 4.7THz band</a:t>
            </a:r>
          </a:p>
          <a:p>
            <a:pPr lvl="1">
              <a:spcBef>
                <a:spcPts val="1200"/>
              </a:spcBef>
              <a:defRPr/>
            </a:pPr>
            <a:endParaRPr lang="en-GB" sz="2000" dirty="0" smtClean="0">
              <a:solidFill>
                <a:srgbClr val="FFFF00"/>
              </a:solidFill>
              <a:latin typeface="Chalkboard"/>
              <a:cs typeface="Chalkboard"/>
            </a:endParaRPr>
          </a:p>
          <a:p>
            <a:pPr>
              <a:spcBef>
                <a:spcPts val="1200"/>
              </a:spcBef>
              <a:defRPr/>
            </a:pPr>
            <a:r>
              <a:rPr lang="en-GB" sz="2400" dirty="0" smtClean="0">
                <a:solidFill>
                  <a:srgbClr val="FFFF00"/>
                </a:solidFill>
                <a:latin typeface="Chalkboard"/>
                <a:cs typeface="Chalkboard"/>
              </a:rPr>
              <a:t>Some of the above topics are already being worked for </a:t>
            </a:r>
            <a:r>
              <a:rPr lang="en-GB" sz="2400" dirty="0" smtClean="0">
                <a:solidFill>
                  <a:srgbClr val="FFFF00"/>
                </a:solidFill>
                <a:latin typeface="Chalkboard"/>
                <a:cs typeface="Chalkboard"/>
              </a:rPr>
              <a:t>EO (e.g. LOCUS)</a:t>
            </a:r>
            <a:endParaRPr lang="en-GB" sz="2400" dirty="0" smtClean="0">
              <a:solidFill>
                <a:srgbClr val="FFFF00"/>
              </a:solidFill>
              <a:latin typeface="Chalkboard"/>
              <a:cs typeface="Chalkboard"/>
            </a:endParaRPr>
          </a:p>
        </p:txBody>
      </p:sp>
      <p:sp>
        <p:nvSpPr>
          <p:cNvPr id="4" name="Rectangle 3"/>
          <p:cNvSpPr/>
          <p:nvPr/>
        </p:nvSpPr>
        <p:spPr>
          <a:xfrm>
            <a:off x="427796" y="285234"/>
            <a:ext cx="7154104" cy="523220"/>
          </a:xfrm>
          <a:prstGeom prst="rect">
            <a:avLst/>
          </a:prstGeom>
        </p:spPr>
        <p:txBody>
          <a:bodyPr wrap="square">
            <a:spAutoFit/>
          </a:bodyPr>
          <a:lstStyle/>
          <a:p>
            <a:pPr algn="ctr"/>
            <a:r>
              <a:rPr lang="en-US" sz="2800" dirty="0" smtClean="0">
                <a:solidFill>
                  <a:srgbClr val="FFFF00"/>
                </a:solidFill>
                <a:latin typeface="Chalkboard"/>
                <a:ea typeface="ＭＳ Ｐゴシック" charset="0"/>
                <a:cs typeface="Chalkboard"/>
              </a:rPr>
              <a:t>      FIRSPEX : Where are we now?</a:t>
            </a:r>
            <a:endParaRPr lang="en-US" sz="2800" dirty="0">
              <a:solidFill>
                <a:srgbClr val="FFFF00"/>
              </a:solidFill>
              <a:latin typeface="Chalkboard"/>
              <a:cs typeface="Chalkboard"/>
            </a:endParaRPr>
          </a:p>
        </p:txBody>
      </p:sp>
    </p:spTree>
    <p:extLst>
      <p:ext uri="{BB962C8B-B14F-4D97-AF65-F5344CB8AC3E}">
        <p14:creationId xmlns:p14="http://schemas.microsoft.com/office/powerpoint/2010/main" val="9724555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2nd ESA-CAS Workshop </a:t>
            </a:r>
            <a:endParaRPr lang="en-US"/>
          </a:p>
        </p:txBody>
      </p:sp>
      <p:sp>
        <p:nvSpPr>
          <p:cNvPr id="3" name="Rectangle 2"/>
          <p:cNvSpPr/>
          <p:nvPr/>
        </p:nvSpPr>
        <p:spPr>
          <a:xfrm>
            <a:off x="285750" y="688975"/>
            <a:ext cx="8547100" cy="5740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0" y="465693"/>
            <a:ext cx="5295900" cy="6255782"/>
          </a:xfrm>
          <a:prstGeom prst="rect">
            <a:avLst/>
          </a:prstGeom>
        </p:spPr>
      </p:pic>
      <p:pic>
        <p:nvPicPr>
          <p:cNvPr id="6" name="Picture 5"/>
          <p:cNvPicPr>
            <a:picLocks noChangeAspect="1"/>
          </p:cNvPicPr>
          <p:nvPr/>
        </p:nvPicPr>
        <p:blipFill>
          <a:blip r:embed="rId3"/>
          <a:stretch>
            <a:fillRect/>
          </a:stretch>
        </p:blipFill>
        <p:spPr>
          <a:xfrm>
            <a:off x="5266123" y="1028700"/>
            <a:ext cx="3877877" cy="4648200"/>
          </a:xfrm>
          <a:prstGeom prst="rect">
            <a:avLst/>
          </a:prstGeom>
        </p:spPr>
      </p:pic>
      <p:sp>
        <p:nvSpPr>
          <p:cNvPr id="8" name="Right Arrow 7"/>
          <p:cNvSpPr/>
          <p:nvPr/>
        </p:nvSpPr>
        <p:spPr>
          <a:xfrm>
            <a:off x="4965700" y="2552700"/>
            <a:ext cx="596900" cy="254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953000" y="2857500"/>
            <a:ext cx="596900" cy="254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4965700" y="3175000"/>
            <a:ext cx="596900" cy="2540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138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1569660"/>
          </a:xfrm>
          <a:prstGeom prst="rect">
            <a:avLst/>
          </a:prstGeom>
        </p:spPr>
        <p:txBody>
          <a:bodyPr wrap="square">
            <a:spAutoFit/>
          </a:bodyPr>
          <a:lstStyle/>
          <a:p>
            <a:pPr algn="ctr"/>
            <a:r>
              <a:rPr lang="en-US" sz="3200" dirty="0" smtClean="0">
                <a:solidFill>
                  <a:srgbClr val="FFFF00"/>
                </a:solidFill>
                <a:latin typeface="Chalkboard"/>
                <a:cs typeface="Chalkboard"/>
              </a:rPr>
              <a:t>But no spectroscopic equivalent to the</a:t>
            </a:r>
          </a:p>
          <a:p>
            <a:pPr algn="ctr"/>
            <a:r>
              <a:rPr lang="en-US" sz="3200" dirty="0" smtClean="0">
                <a:solidFill>
                  <a:srgbClr val="FFFF00"/>
                </a:solidFill>
                <a:latin typeface="Chalkboard"/>
                <a:cs typeface="Chalkboard"/>
              </a:rPr>
              <a:t>Herschel continuum survey of the Galactic Plane  </a:t>
            </a:r>
          </a:p>
        </p:txBody>
      </p:sp>
      <p:pic>
        <p:nvPicPr>
          <p:cNvPr id="3" name="Picture 2" descr="Panoramic_view_of_Galactic_plane_from_L=319_to_310_deg.jpg"/>
          <p:cNvPicPr>
            <a:picLocks/>
          </p:cNvPicPr>
          <p:nvPr/>
        </p:nvPicPr>
        <p:blipFill>
          <a:blip r:embed="rId3">
            <a:extLst>
              <a:ext uri="{28A0092B-C50C-407E-A947-70E740481C1C}">
                <a14:useLocalDpi xmlns:a14="http://schemas.microsoft.com/office/drawing/2010/main" val="0"/>
              </a:ext>
            </a:extLst>
          </a:blip>
          <a:stretch>
            <a:fillRect/>
          </a:stretch>
        </p:blipFill>
        <p:spPr>
          <a:xfrm>
            <a:off x="0" y="2159000"/>
            <a:ext cx="9029700" cy="2705100"/>
          </a:xfrm>
          <a:prstGeom prst="rect">
            <a:avLst/>
          </a:prstGeom>
        </p:spPr>
      </p:pic>
      <p:sp>
        <p:nvSpPr>
          <p:cNvPr id="5" name="Footer Placeholder 4"/>
          <p:cNvSpPr>
            <a:spLocks noGrp="1"/>
          </p:cNvSpPr>
          <p:nvPr>
            <p:ph type="ftr" sz="quarter" idx="11"/>
          </p:nvPr>
        </p:nvSpPr>
        <p:spPr/>
        <p:txBody>
          <a:bodyPr/>
          <a:lstStyle/>
          <a:p>
            <a:r>
              <a:rPr lang="en-US" smtClean="0"/>
              <a:t>2nd ESA-CAS Workshop </a:t>
            </a:r>
            <a:endParaRPr lang="en-US"/>
          </a:p>
        </p:txBody>
      </p:sp>
      <p:sp>
        <p:nvSpPr>
          <p:cNvPr id="6" name="TextBox 5"/>
          <p:cNvSpPr txBox="1"/>
          <p:nvPr/>
        </p:nvSpPr>
        <p:spPr>
          <a:xfrm>
            <a:off x="50800" y="5011122"/>
            <a:ext cx="9093200" cy="830997"/>
          </a:xfrm>
          <a:prstGeom prst="rect">
            <a:avLst/>
          </a:prstGeom>
          <a:noFill/>
        </p:spPr>
        <p:txBody>
          <a:bodyPr wrap="square" rtlCol="0">
            <a:spAutoFit/>
          </a:bodyPr>
          <a:lstStyle/>
          <a:p>
            <a:pPr algn="ctr"/>
            <a:r>
              <a:rPr lang="en-US" sz="2400" dirty="0" smtClean="0">
                <a:solidFill>
                  <a:srgbClr val="FFFF00"/>
                </a:solidFill>
                <a:latin typeface="Chalkboard"/>
                <a:cs typeface="Chalkboard"/>
              </a:rPr>
              <a:t>The Herschel infrared Galactic Plane Survey (Hi-GAL) </a:t>
            </a:r>
          </a:p>
          <a:p>
            <a:pPr algn="ctr"/>
            <a:r>
              <a:rPr lang="en-US" sz="2400" dirty="0" smtClean="0">
                <a:solidFill>
                  <a:srgbClr val="FFFF00"/>
                </a:solidFill>
                <a:latin typeface="Chalkboard"/>
                <a:cs typeface="Chalkboard"/>
              </a:rPr>
              <a:t>PI: S. Molinari</a:t>
            </a:r>
            <a:endParaRPr lang="en-US" sz="2400" dirty="0">
              <a:solidFill>
                <a:srgbClr val="FFFF00"/>
              </a:solidFill>
              <a:latin typeface="Chalkboard"/>
              <a:cs typeface="Chalkboard"/>
            </a:endParaRPr>
          </a:p>
        </p:txBody>
      </p:sp>
    </p:spTree>
    <p:extLst>
      <p:ext uri="{BB962C8B-B14F-4D97-AF65-F5344CB8AC3E}">
        <p14:creationId xmlns:p14="http://schemas.microsoft.com/office/powerpoint/2010/main" val="2282136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39022" y="3851797"/>
            <a:ext cx="4904978" cy="2504553"/>
          </a:xfrm>
          <a:prstGeom prst="rect">
            <a:avLst/>
          </a:prstGeom>
        </p:spPr>
      </p:pic>
      <p:sp>
        <p:nvSpPr>
          <p:cNvPr id="2" name="TextBox 1"/>
          <p:cNvSpPr txBox="1"/>
          <p:nvPr/>
        </p:nvSpPr>
        <p:spPr>
          <a:xfrm>
            <a:off x="0" y="245337"/>
            <a:ext cx="9013100" cy="2862322"/>
          </a:xfrm>
          <a:prstGeom prst="rect">
            <a:avLst/>
          </a:prstGeom>
          <a:noFill/>
        </p:spPr>
        <p:txBody>
          <a:bodyPr wrap="none" rtlCol="0">
            <a:spAutoFit/>
          </a:bodyPr>
          <a:lstStyle/>
          <a:p>
            <a:r>
              <a:rPr lang="en-US" sz="2400" dirty="0">
                <a:solidFill>
                  <a:srgbClr val="FFFF00"/>
                </a:solidFill>
                <a:latin typeface="Chalkboard"/>
                <a:cs typeface="Chalkboard"/>
              </a:rPr>
              <a:t> </a:t>
            </a:r>
            <a:r>
              <a:rPr lang="en-US" sz="2400" dirty="0" smtClean="0">
                <a:solidFill>
                  <a:srgbClr val="FFFF00"/>
                </a:solidFill>
                <a:latin typeface="Chalkboard"/>
                <a:cs typeface="Chalkboard"/>
              </a:rPr>
              <a:t>                            </a:t>
            </a:r>
            <a:r>
              <a:rPr lang="en-US" sz="3600" dirty="0" smtClean="0">
                <a:solidFill>
                  <a:srgbClr val="FFFF00"/>
                </a:solidFill>
                <a:latin typeface="Chalkboard"/>
                <a:cs typeface="Chalkboard"/>
              </a:rPr>
              <a:t>Heritage</a:t>
            </a:r>
          </a:p>
          <a:p>
            <a:endParaRPr lang="en-US" sz="2400" dirty="0">
              <a:solidFill>
                <a:srgbClr val="FFFF00"/>
              </a:solidFill>
              <a:latin typeface="Chalkboard"/>
              <a:cs typeface="Chalkboard"/>
            </a:endParaRPr>
          </a:p>
          <a:p>
            <a:r>
              <a:rPr lang="en-US" sz="2400" dirty="0" smtClean="0">
                <a:solidFill>
                  <a:srgbClr val="FFFF00"/>
                </a:solidFill>
                <a:latin typeface="Chalkboard"/>
                <a:cs typeface="Chalkboard"/>
              </a:rPr>
              <a:t>COBE/FIRAS low resolution map in [CII],[NII] Bennett et al </a:t>
            </a:r>
            <a:r>
              <a:rPr lang="fr-FR" sz="2400" dirty="0" smtClean="0">
                <a:solidFill>
                  <a:srgbClr val="FFFF00"/>
                </a:solidFill>
                <a:latin typeface="Chalkboard"/>
                <a:cs typeface="Chalkboard"/>
              </a:rPr>
              <a:t>’</a:t>
            </a:r>
            <a:r>
              <a:rPr lang="en-US" sz="2400" dirty="0" smtClean="0">
                <a:solidFill>
                  <a:srgbClr val="FFFF00"/>
                </a:solidFill>
                <a:latin typeface="Chalkboard"/>
                <a:cs typeface="Chalkboard"/>
              </a:rPr>
              <a:t>94</a:t>
            </a:r>
          </a:p>
          <a:p>
            <a:endParaRPr lang="en-US" sz="2400" dirty="0">
              <a:solidFill>
                <a:srgbClr val="FFFF00"/>
              </a:solidFill>
              <a:latin typeface="Chalkboard"/>
              <a:cs typeface="Chalkboard"/>
            </a:endParaRPr>
          </a:p>
          <a:p>
            <a:r>
              <a:rPr lang="en-US" sz="2400" dirty="0" smtClean="0">
                <a:solidFill>
                  <a:srgbClr val="FFFF00"/>
                </a:solidFill>
                <a:latin typeface="Chalkboard"/>
                <a:cs typeface="Chalkboard"/>
              </a:rPr>
              <a:t>probe the CNM (</a:t>
            </a:r>
            <a:r>
              <a:rPr lang="en-US" sz="2400" dirty="0" err="1" smtClean="0">
                <a:solidFill>
                  <a:srgbClr val="FFFF00"/>
                </a:solidFill>
                <a:latin typeface="Chalkboard"/>
                <a:cs typeface="Chalkboard"/>
              </a:rPr>
              <a:t>Bennet</a:t>
            </a:r>
            <a:r>
              <a:rPr lang="en-US" sz="2400" dirty="0" smtClean="0">
                <a:solidFill>
                  <a:srgbClr val="FFFF00"/>
                </a:solidFill>
                <a:latin typeface="Chalkboard"/>
                <a:cs typeface="Chalkboard"/>
              </a:rPr>
              <a:t> et al 94), WIM (</a:t>
            </a:r>
            <a:r>
              <a:rPr lang="en-US" sz="2400" dirty="0" err="1" smtClean="0">
                <a:solidFill>
                  <a:srgbClr val="FFFF00"/>
                </a:solidFill>
                <a:latin typeface="Chalkboard"/>
                <a:cs typeface="Chalkboard"/>
              </a:rPr>
              <a:t>Heiles</a:t>
            </a:r>
            <a:r>
              <a:rPr lang="en-US" sz="2400" dirty="0" smtClean="0">
                <a:solidFill>
                  <a:srgbClr val="FFFF00"/>
                </a:solidFill>
                <a:latin typeface="Chalkboard"/>
                <a:cs typeface="Chalkboard"/>
              </a:rPr>
              <a:t> et al 94)</a:t>
            </a:r>
          </a:p>
          <a:p>
            <a:r>
              <a:rPr lang="en-US" sz="2400" dirty="0" smtClean="0">
                <a:solidFill>
                  <a:srgbClr val="FFFF00"/>
                </a:solidFill>
                <a:latin typeface="Chalkboard"/>
                <a:cs typeface="Chalkboard"/>
              </a:rPr>
              <a:t>PDRs (</a:t>
            </a:r>
            <a:r>
              <a:rPr lang="en-US" sz="2400" dirty="0" err="1" smtClean="0">
                <a:solidFill>
                  <a:srgbClr val="FFFF00"/>
                </a:solidFill>
                <a:latin typeface="Chalkboard"/>
                <a:cs typeface="Chalkboard"/>
              </a:rPr>
              <a:t>Cubick</a:t>
            </a:r>
            <a:r>
              <a:rPr lang="en-US" sz="2400" dirty="0" smtClean="0">
                <a:solidFill>
                  <a:srgbClr val="FFFF00"/>
                </a:solidFill>
                <a:latin typeface="Chalkboard"/>
                <a:cs typeface="Chalkboard"/>
              </a:rPr>
              <a:t> et al. 08)</a:t>
            </a:r>
          </a:p>
          <a:p>
            <a:endParaRPr lang="en-US" sz="2400" dirty="0">
              <a:solidFill>
                <a:srgbClr val="FFFF00"/>
              </a:solidFill>
            </a:endParaRPr>
          </a:p>
        </p:txBody>
      </p:sp>
      <p:pic>
        <p:nvPicPr>
          <p:cNvPr id="3" name="Picture 2"/>
          <p:cNvPicPr>
            <a:picLocks noChangeAspect="1"/>
          </p:cNvPicPr>
          <p:nvPr/>
        </p:nvPicPr>
        <p:blipFill>
          <a:blip r:embed="rId4"/>
          <a:stretch>
            <a:fillRect/>
          </a:stretch>
        </p:blipFill>
        <p:spPr>
          <a:xfrm>
            <a:off x="26804" y="2759191"/>
            <a:ext cx="4558598" cy="2556872"/>
          </a:xfrm>
          <a:prstGeom prst="rect">
            <a:avLst/>
          </a:prstGeom>
        </p:spPr>
      </p:pic>
      <p:sp>
        <p:nvSpPr>
          <p:cNvPr id="5" name="TextBox 4"/>
          <p:cNvSpPr txBox="1"/>
          <p:nvPr/>
        </p:nvSpPr>
        <p:spPr>
          <a:xfrm>
            <a:off x="5279473" y="3107659"/>
            <a:ext cx="3005624" cy="461665"/>
          </a:xfrm>
          <a:prstGeom prst="rect">
            <a:avLst/>
          </a:prstGeom>
          <a:noFill/>
        </p:spPr>
        <p:txBody>
          <a:bodyPr wrap="none" rtlCol="0">
            <a:spAutoFit/>
          </a:bodyPr>
          <a:lstStyle/>
          <a:p>
            <a:r>
              <a:rPr lang="en-US" sz="2400" dirty="0" smtClean="0">
                <a:solidFill>
                  <a:srgbClr val="FFFF00"/>
                </a:solidFill>
                <a:latin typeface="Chalkboard"/>
                <a:cs typeface="Chalkboard"/>
              </a:rPr>
              <a:t>Spatial resolution 7°  </a:t>
            </a:r>
            <a:endParaRPr lang="en-US" sz="2400" dirty="0">
              <a:solidFill>
                <a:srgbClr val="FFFF00"/>
              </a:solidFill>
              <a:latin typeface="Chalkboard"/>
              <a:cs typeface="Chalkboard"/>
            </a:endParaRPr>
          </a:p>
        </p:txBody>
      </p:sp>
      <p:sp>
        <p:nvSpPr>
          <p:cNvPr id="6" name="Footer Placeholder 5"/>
          <p:cNvSpPr>
            <a:spLocks noGrp="1"/>
          </p:cNvSpPr>
          <p:nvPr>
            <p:ph type="ftr" sz="quarter" idx="11"/>
          </p:nvPr>
        </p:nvSpPr>
        <p:spPr/>
        <p:txBody>
          <a:bodyPr/>
          <a:lstStyle/>
          <a:p>
            <a:r>
              <a:rPr lang="en-US" smtClean="0"/>
              <a:t>2nd ESA-CAS Workshop </a:t>
            </a:r>
            <a:endParaRPr lang="en-US" dirty="0"/>
          </a:p>
        </p:txBody>
      </p:sp>
      <p:sp>
        <p:nvSpPr>
          <p:cNvPr id="7" name="TextBox 6"/>
          <p:cNvSpPr txBox="1"/>
          <p:nvPr/>
        </p:nvSpPr>
        <p:spPr>
          <a:xfrm>
            <a:off x="26804" y="5712767"/>
            <a:ext cx="3840856" cy="461665"/>
          </a:xfrm>
          <a:prstGeom prst="rect">
            <a:avLst/>
          </a:prstGeom>
          <a:noFill/>
        </p:spPr>
        <p:txBody>
          <a:bodyPr wrap="none" rtlCol="0">
            <a:spAutoFit/>
          </a:bodyPr>
          <a:lstStyle/>
          <a:p>
            <a:r>
              <a:rPr lang="en-US" sz="2400" dirty="0" smtClean="0">
                <a:solidFill>
                  <a:srgbClr val="FFFF00"/>
                </a:solidFill>
                <a:latin typeface="Chalkboard"/>
                <a:cs typeface="Chalkboard"/>
              </a:rPr>
              <a:t>Spectral res: 1000 km/sec</a:t>
            </a:r>
            <a:endParaRPr lang="en-US" sz="2400" dirty="0">
              <a:solidFill>
                <a:srgbClr val="FFFF00"/>
              </a:solidFill>
              <a:latin typeface="Chalkboard"/>
              <a:cs typeface="Chalkboard"/>
            </a:endParaRPr>
          </a:p>
        </p:txBody>
      </p:sp>
    </p:spTree>
    <p:extLst>
      <p:ext uri="{BB962C8B-B14F-4D97-AF65-F5344CB8AC3E}">
        <p14:creationId xmlns:p14="http://schemas.microsoft.com/office/powerpoint/2010/main" val="16474525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5842</TotalTime>
  <Words>4726</Words>
  <Application>Microsoft Macintosh PowerPoint</Application>
  <PresentationFormat>On-screen Show (4:3)</PresentationFormat>
  <Paragraphs>555</Paragraphs>
  <Slides>60</Slides>
  <Notes>25</Notes>
  <HiddenSlides>1</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“Decomposing a galaxy”: the most important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work (RAL/Leeds)</vt:lpstr>
      <vt:lpstr>PowerPoint Presentation</vt:lpstr>
      <vt:lpstr>PowerPoint Presentation</vt:lpstr>
      <vt:lpstr>LOCUS as an example – extended SSTL-150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Milky Way Imaging Scroll Painting (MWISP) project</vt:lpstr>
      <vt:lpstr>1,分子云的大尺度物理化学性质与分子云的演化</vt:lpstr>
      <vt:lpstr>PowerPoint Presentation</vt:lpstr>
      <vt:lpstr>PowerPoint Presentation</vt:lpstr>
      <vt:lpstr>PowerPoint Presentation</vt:lpstr>
    </vt:vector>
  </TitlesOfParts>
  <Company>University of Oxford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Dimitra Rigopoulou</dc:creator>
  <cp:lastModifiedBy>Dimitra  Rigopoulou</cp:lastModifiedBy>
  <cp:revision>336</cp:revision>
  <cp:lastPrinted>2014-09-21T22:53:59Z</cp:lastPrinted>
  <dcterms:created xsi:type="dcterms:W3CDTF">2014-02-04T11:29:18Z</dcterms:created>
  <dcterms:modified xsi:type="dcterms:W3CDTF">2014-09-23T12:42:00Z</dcterms:modified>
</cp:coreProperties>
</file>